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685" r:id="rId2"/>
    <p:sldId id="686" r:id="rId3"/>
    <p:sldId id="677" r:id="rId4"/>
    <p:sldId id="691" r:id="rId5"/>
    <p:sldId id="696" r:id="rId6"/>
    <p:sldId id="698" r:id="rId7"/>
    <p:sldId id="701" r:id="rId8"/>
    <p:sldId id="693" r:id="rId9"/>
    <p:sldId id="290" r:id="rId10"/>
    <p:sldId id="711" r:id="rId11"/>
    <p:sldId id="742" r:id="rId12"/>
    <p:sldId id="749" r:id="rId13"/>
    <p:sldId id="740" r:id="rId14"/>
    <p:sldId id="750" r:id="rId15"/>
    <p:sldId id="743" r:id="rId16"/>
    <p:sldId id="729" r:id="rId17"/>
    <p:sldId id="744" r:id="rId18"/>
    <p:sldId id="746" r:id="rId19"/>
    <p:sldId id="747" r:id="rId20"/>
    <p:sldId id="748" r:id="rId21"/>
    <p:sldId id="736" r:id="rId22"/>
    <p:sldId id="690" r:id="rId23"/>
  </p:sldIdLst>
  <p:sldSz cx="12192000" cy="6858000"/>
  <p:notesSz cx="6858000" cy="9144000"/>
  <p:custDataLst>
    <p:tags r:id="rId25"/>
  </p:custDataLst>
  <p:defaultText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2" pos="5813" userDrawn="1">
          <p15:clr>
            <a:srgbClr val="A4A3A4"/>
          </p15:clr>
        </p15:guide>
        <p15:guide id="3" pos="6879" userDrawn="1">
          <p15:clr>
            <a:srgbClr val="A4A3A4"/>
          </p15:clr>
        </p15:guide>
        <p15:guide id="4" orient="horz" pos="2976" userDrawn="1">
          <p15:clr>
            <a:srgbClr val="A4A3A4"/>
          </p15:clr>
        </p15:guide>
        <p15:guide id="8" pos="733" userDrawn="1">
          <p15:clr>
            <a:srgbClr val="A4A3A4"/>
          </p15:clr>
        </p15:guide>
        <p15:guide id="9" orient="horz" pos="4110" userDrawn="1">
          <p15:clr>
            <a:srgbClr val="A4A3A4"/>
          </p15:clr>
        </p15:guide>
        <p15:guide id="12" orient="horz" pos="1049" userDrawn="1">
          <p15:clr>
            <a:srgbClr val="A4A3A4"/>
          </p15:clr>
        </p15:guide>
        <p15:guide id="13" orient="horz" pos="3566" userDrawn="1">
          <p15:clr>
            <a:srgbClr val="A4A3A4"/>
          </p15:clr>
        </p15:guide>
        <p15:guide id="15" pos="3840" userDrawn="1">
          <p15:clr>
            <a:srgbClr val="A4A3A4"/>
          </p15:clr>
        </p15:guide>
        <p15:guide id="16" pos="3591" userDrawn="1">
          <p15:clr>
            <a:srgbClr val="A4A3A4"/>
          </p15:clr>
        </p15:guide>
        <p15:guide id="17" pos="4112" userDrawn="1">
          <p15:clr>
            <a:srgbClr val="A4A3A4"/>
          </p15:clr>
        </p15:guide>
        <p15:guide id="18" pos="2729" userDrawn="1">
          <p15:clr>
            <a:srgbClr val="A4A3A4"/>
          </p15:clr>
        </p15:guide>
        <p15:guide id="19" pos="4316" userDrawn="1">
          <p15:clr>
            <a:srgbClr val="A4A3A4"/>
          </p15:clr>
        </p15:guide>
        <p15:guide id="20" pos="5360" userDrawn="1">
          <p15:clr>
            <a:srgbClr val="A4A3A4"/>
          </p15:clr>
        </p15:guide>
        <p15:guide id="21" pos="39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曹睿" initials="曹睿" lastIdx="1" clrIdx="0">
    <p:extLst>
      <p:ext uri="{19B8F6BF-5375-455C-9EA6-DF929625EA0E}">
        <p15:presenceInfo xmlns:p15="http://schemas.microsoft.com/office/powerpoint/2012/main" userId="ed0b8eafe53ba2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1E1E1"/>
    <a:srgbClr val="831824"/>
    <a:srgbClr val="113C9B"/>
    <a:srgbClr val="9B1E11"/>
    <a:srgbClr val="111E9B"/>
    <a:srgbClr val="FAFAFA"/>
    <a:srgbClr val="F9F9F9"/>
    <a:srgbClr val="F6F6F6"/>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1" autoAdjust="0"/>
    <p:restoredTop sz="96013" autoAdjust="0"/>
  </p:normalViewPr>
  <p:slideViewPr>
    <p:cSldViewPr snapToGrid="0" showGuides="1">
      <p:cViewPr varScale="1">
        <p:scale>
          <a:sx n="96" d="100"/>
          <a:sy n="96" d="100"/>
        </p:scale>
        <p:origin x="680" y="-960"/>
      </p:cViewPr>
      <p:guideLst>
        <p:guide pos="5813"/>
        <p:guide pos="6879"/>
        <p:guide orient="horz" pos="2976"/>
        <p:guide pos="733"/>
        <p:guide orient="horz" pos="4110"/>
        <p:guide orient="horz" pos="1049"/>
        <p:guide orient="horz" pos="3566"/>
        <p:guide pos="3840"/>
        <p:guide pos="3591"/>
        <p:guide pos="4112"/>
        <p:guide pos="2729"/>
        <p:guide pos="4316"/>
        <p:guide pos="5360"/>
        <p:guide pos="3908"/>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699EB-6B6F-4303-84E5-698CBBF28AE0}" type="datetimeFigureOut">
              <a:rPr lang="zh-CN" altLang="en-US" smtClean="0"/>
              <a:t>2023/9/27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1D5E53-1996-4A18-8378-BCF5C8046DA1}" type="slidenum">
              <a:rPr lang="zh-CN" altLang="en-US" smtClean="0"/>
              <a:t>‹#›</a:t>
            </a:fld>
            <a:endParaRPr lang="zh-CN" altLang="en-US"/>
          </a:p>
        </p:txBody>
      </p:sp>
    </p:spTree>
    <p:extLst>
      <p:ext uri="{BB962C8B-B14F-4D97-AF65-F5344CB8AC3E}">
        <p14:creationId xmlns:p14="http://schemas.microsoft.com/office/powerpoint/2010/main" val="3744765781"/>
      </p:ext>
    </p:extLst>
  </p:cSld>
  <p:clrMap bg1="lt1" tx1="dk1" bg2="lt2" tx2="dk2" accent1="accent1" accent2="accent2" accent3="accent3" accent4="accent4" accent5="accent5" accent6="accent6" hlink="hlink" folHlink="folHlink"/>
  <p:notesStyle>
    <a:lvl1pPr marL="0" algn="l" defTabSz="914332" rtl="0" eaLnBrk="1" latinLnBrk="0" hangingPunct="1">
      <a:defRPr sz="1200" kern="1200">
        <a:solidFill>
          <a:schemeClr val="tx1"/>
        </a:solidFill>
        <a:latin typeface="+mn-lt"/>
        <a:ea typeface="+mn-ea"/>
        <a:cs typeface="+mn-cs"/>
      </a:defRPr>
    </a:lvl1pPr>
    <a:lvl2pPr marL="457167" algn="l" defTabSz="914332" rtl="0" eaLnBrk="1" latinLnBrk="0" hangingPunct="1">
      <a:defRPr sz="1200" kern="1200">
        <a:solidFill>
          <a:schemeClr val="tx1"/>
        </a:solidFill>
        <a:latin typeface="+mn-lt"/>
        <a:ea typeface="+mn-ea"/>
        <a:cs typeface="+mn-cs"/>
      </a:defRPr>
    </a:lvl2pPr>
    <a:lvl3pPr marL="914332" algn="l" defTabSz="914332" rtl="0" eaLnBrk="1" latinLnBrk="0" hangingPunct="1">
      <a:defRPr sz="1200" kern="1200">
        <a:solidFill>
          <a:schemeClr val="tx1"/>
        </a:solidFill>
        <a:latin typeface="+mn-lt"/>
        <a:ea typeface="+mn-ea"/>
        <a:cs typeface="+mn-cs"/>
      </a:defRPr>
    </a:lvl3pPr>
    <a:lvl4pPr marL="1371498" algn="l" defTabSz="914332" rtl="0" eaLnBrk="1" latinLnBrk="0" hangingPunct="1">
      <a:defRPr sz="1200" kern="1200">
        <a:solidFill>
          <a:schemeClr val="tx1"/>
        </a:solidFill>
        <a:latin typeface="+mn-lt"/>
        <a:ea typeface="+mn-ea"/>
        <a:cs typeface="+mn-cs"/>
      </a:defRPr>
    </a:lvl4pPr>
    <a:lvl5pPr marL="1828664" algn="l" defTabSz="914332" rtl="0" eaLnBrk="1" latinLnBrk="0" hangingPunct="1">
      <a:defRPr sz="1200" kern="1200">
        <a:solidFill>
          <a:schemeClr val="tx1"/>
        </a:solidFill>
        <a:latin typeface="+mn-lt"/>
        <a:ea typeface="+mn-ea"/>
        <a:cs typeface="+mn-cs"/>
      </a:defRPr>
    </a:lvl5pPr>
    <a:lvl6pPr marL="2285830" algn="l" defTabSz="914332" rtl="0" eaLnBrk="1" latinLnBrk="0" hangingPunct="1">
      <a:defRPr sz="1200" kern="1200">
        <a:solidFill>
          <a:schemeClr val="tx1"/>
        </a:solidFill>
        <a:latin typeface="+mn-lt"/>
        <a:ea typeface="+mn-ea"/>
        <a:cs typeface="+mn-cs"/>
      </a:defRPr>
    </a:lvl6pPr>
    <a:lvl7pPr marL="2742994" algn="l" defTabSz="914332" rtl="0" eaLnBrk="1" latinLnBrk="0" hangingPunct="1">
      <a:defRPr sz="1200" kern="1200">
        <a:solidFill>
          <a:schemeClr val="tx1"/>
        </a:solidFill>
        <a:latin typeface="+mn-lt"/>
        <a:ea typeface="+mn-ea"/>
        <a:cs typeface="+mn-cs"/>
      </a:defRPr>
    </a:lvl7pPr>
    <a:lvl8pPr marL="3200160" algn="l" defTabSz="914332" rtl="0" eaLnBrk="1" latinLnBrk="0" hangingPunct="1">
      <a:defRPr sz="1200" kern="1200">
        <a:solidFill>
          <a:schemeClr val="tx1"/>
        </a:solidFill>
        <a:latin typeface="+mn-lt"/>
        <a:ea typeface="+mn-ea"/>
        <a:cs typeface="+mn-cs"/>
      </a:defRPr>
    </a:lvl8pPr>
    <a:lvl9pPr marL="3657327" algn="l" defTabSz="9143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1</a:t>
            </a:fld>
            <a:endParaRPr lang="zh-CN" altLang="en-US"/>
          </a:p>
        </p:txBody>
      </p:sp>
    </p:spTree>
    <p:extLst>
      <p:ext uri="{BB962C8B-B14F-4D97-AF65-F5344CB8AC3E}">
        <p14:creationId xmlns:p14="http://schemas.microsoft.com/office/powerpoint/2010/main" val="4122753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11</a:t>
            </a:fld>
            <a:endParaRPr lang="zh-CN" altLang="en-US"/>
          </a:p>
        </p:txBody>
      </p:sp>
    </p:spTree>
    <p:extLst>
      <p:ext uri="{BB962C8B-B14F-4D97-AF65-F5344CB8AC3E}">
        <p14:creationId xmlns:p14="http://schemas.microsoft.com/office/powerpoint/2010/main" val="281569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FDCF1-D75D-4CF2-8AA0-B61C8DEC43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7833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FDCF1-D75D-4CF2-8AA0-B61C8DEC43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38406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FDCF1-D75D-4CF2-8AA0-B61C8DEC43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9336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15</a:t>
            </a:fld>
            <a:endParaRPr lang="zh-CN" altLang="en-US"/>
          </a:p>
        </p:txBody>
      </p:sp>
    </p:spTree>
    <p:extLst>
      <p:ext uri="{BB962C8B-B14F-4D97-AF65-F5344CB8AC3E}">
        <p14:creationId xmlns:p14="http://schemas.microsoft.com/office/powerpoint/2010/main" val="3075822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16</a:t>
            </a:fld>
            <a:endParaRPr lang="zh-CN" altLang="en-US"/>
          </a:p>
        </p:txBody>
      </p:sp>
    </p:spTree>
    <p:extLst>
      <p:ext uri="{BB962C8B-B14F-4D97-AF65-F5344CB8AC3E}">
        <p14:creationId xmlns:p14="http://schemas.microsoft.com/office/powerpoint/2010/main" val="2271540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将通过两种渠道采集数据。一是对网上的现有的图片进行采集，但存在着清晰度不高的问题。二是自己进行立面拍摄，缺点是收集的信息会受到地域的影响。我们将收集到的数据进行特征的划分，分类，形成自己的数据库。</a:t>
            </a:r>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17</a:t>
            </a:fld>
            <a:endParaRPr lang="zh-CN" altLang="en-US"/>
          </a:p>
        </p:txBody>
      </p:sp>
    </p:spTree>
    <p:extLst>
      <p:ext uri="{BB962C8B-B14F-4D97-AF65-F5344CB8AC3E}">
        <p14:creationId xmlns:p14="http://schemas.microsoft.com/office/powerpoint/2010/main" val="3886129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将通过两种渠道采集数据。一是对网上的现有的图片进行采集，但存在着清晰度不高的问题。二是自己进行立面拍摄，缺点是收集的信息会受到地域的影响。我们将收集到的数据进行特征的划分，分类，形成自己的数据库。</a:t>
            </a:r>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18</a:t>
            </a:fld>
            <a:endParaRPr lang="zh-CN" altLang="en-US"/>
          </a:p>
        </p:txBody>
      </p:sp>
    </p:spTree>
    <p:extLst>
      <p:ext uri="{BB962C8B-B14F-4D97-AF65-F5344CB8AC3E}">
        <p14:creationId xmlns:p14="http://schemas.microsoft.com/office/powerpoint/2010/main" val="1673991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将通过两种渠道采集数据。一是对网上的现有的图片进行采集，但存在着清晰度不高的问题。二是自己进行立面拍摄，缺点是收集的信息会受到地域的影响。我们将收集到的数据进行特征的划分，分类，形成自己的数据库。</a:t>
            </a:r>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19</a:t>
            </a:fld>
            <a:endParaRPr lang="zh-CN" altLang="en-US"/>
          </a:p>
        </p:txBody>
      </p:sp>
    </p:spTree>
    <p:extLst>
      <p:ext uri="{BB962C8B-B14F-4D97-AF65-F5344CB8AC3E}">
        <p14:creationId xmlns:p14="http://schemas.microsoft.com/office/powerpoint/2010/main" val="4059492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20</a:t>
            </a:fld>
            <a:endParaRPr lang="zh-CN" altLang="en-US"/>
          </a:p>
        </p:txBody>
      </p:sp>
    </p:spTree>
    <p:extLst>
      <p:ext uri="{BB962C8B-B14F-4D97-AF65-F5344CB8AC3E}">
        <p14:creationId xmlns:p14="http://schemas.microsoft.com/office/powerpoint/2010/main" val="3685611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3</a:t>
            </a:fld>
            <a:endParaRPr lang="zh-CN" altLang="en-US"/>
          </a:p>
        </p:txBody>
      </p:sp>
    </p:spTree>
    <p:extLst>
      <p:ext uri="{BB962C8B-B14F-4D97-AF65-F5344CB8AC3E}">
        <p14:creationId xmlns:p14="http://schemas.microsoft.com/office/powerpoint/2010/main" val="764390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32" rtl="0" eaLnBrk="1" fontAlgn="auto" latinLnBrk="0" hangingPunct="1">
              <a:lnSpc>
                <a:spcPct val="100000"/>
              </a:lnSpc>
              <a:spcBef>
                <a:spcPts val="0"/>
              </a:spcBef>
              <a:spcAft>
                <a:spcPts val="0"/>
              </a:spcAft>
              <a:buClrTx/>
              <a:buSzTx/>
              <a:buFontTx/>
              <a:buNone/>
              <a:tabLst/>
              <a:defRPr/>
            </a:pPr>
            <a:endParaRPr lang="zh-CN" altLang="en-US" sz="1600" dirty="0">
              <a:solidFill>
                <a:srgbClr val="953333"/>
              </a:solidFill>
              <a:effectLst>
                <a:outerShdw blurRad="50800" dist="50800" dir="5400000" algn="ctr" rotWithShape="0">
                  <a:srgbClr val="213B69"/>
                </a:outerShdw>
              </a:effectLst>
              <a:latin typeface="叶根友唐楷简" panose="02010601030101010101" pitchFamily="2" charset="-122"/>
              <a:ea typeface="叶根友唐楷简" panose="02010601030101010101" pitchFamily="2" charset="-122"/>
            </a:endParaRPr>
          </a:p>
          <a:p>
            <a:pPr marL="0" marR="0" lvl="0" indent="0" algn="l" defTabSz="914332" rtl="0" eaLnBrk="1" fontAlgn="auto" latinLnBrk="0" hangingPunct="1">
              <a:lnSpc>
                <a:spcPct val="100000"/>
              </a:lnSpc>
              <a:spcBef>
                <a:spcPts val="0"/>
              </a:spcBef>
              <a:spcAft>
                <a:spcPts val="0"/>
              </a:spcAft>
              <a:buClrTx/>
              <a:buSzTx/>
              <a:buFontTx/>
              <a:buNone/>
              <a:tabLst/>
              <a:defRPr/>
            </a:pPr>
            <a:endParaRPr lang="zh-CN" altLang="en-US" dirty="0">
              <a:solidFill>
                <a:schemeClr val="bg1"/>
              </a:solidFill>
              <a:latin typeface="禹卫书法行书简体&#10;" panose="02000603000000000000" pitchFamily="2" charset="-122"/>
              <a:ea typeface="禹卫书法行书简体&#10;" panose="02000603000000000000" pitchFamily="2" charset="-122"/>
            </a:endParaRPr>
          </a:p>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4</a:t>
            </a:fld>
            <a:endParaRPr lang="zh-CN" altLang="en-US"/>
          </a:p>
        </p:txBody>
      </p:sp>
    </p:spTree>
    <p:extLst>
      <p:ext uri="{BB962C8B-B14F-4D97-AF65-F5344CB8AC3E}">
        <p14:creationId xmlns:p14="http://schemas.microsoft.com/office/powerpoint/2010/main" val="4276922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5</a:t>
            </a:fld>
            <a:endParaRPr lang="zh-CN" altLang="en-US"/>
          </a:p>
        </p:txBody>
      </p:sp>
    </p:spTree>
    <p:extLst>
      <p:ext uri="{BB962C8B-B14F-4D97-AF65-F5344CB8AC3E}">
        <p14:creationId xmlns:p14="http://schemas.microsoft.com/office/powerpoint/2010/main" val="4098302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6</a:t>
            </a:fld>
            <a:endParaRPr lang="zh-CN" altLang="en-US"/>
          </a:p>
        </p:txBody>
      </p:sp>
    </p:spTree>
    <p:extLst>
      <p:ext uri="{BB962C8B-B14F-4D97-AF65-F5344CB8AC3E}">
        <p14:creationId xmlns:p14="http://schemas.microsoft.com/office/powerpoint/2010/main" val="3738796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7</a:t>
            </a:fld>
            <a:endParaRPr lang="zh-CN" altLang="en-US"/>
          </a:p>
        </p:txBody>
      </p:sp>
    </p:spTree>
    <p:extLst>
      <p:ext uri="{BB962C8B-B14F-4D97-AF65-F5344CB8AC3E}">
        <p14:creationId xmlns:p14="http://schemas.microsoft.com/office/powerpoint/2010/main" val="4164546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1D5E53-1996-4A18-8378-BCF5C8046DA1}" type="slidenum">
              <a:rPr lang="zh-CN" altLang="en-US" smtClean="0"/>
              <a:t>8</a:t>
            </a:fld>
            <a:endParaRPr lang="zh-CN" altLang="en-US"/>
          </a:p>
        </p:txBody>
      </p:sp>
    </p:spTree>
    <p:extLst>
      <p:ext uri="{BB962C8B-B14F-4D97-AF65-F5344CB8AC3E}">
        <p14:creationId xmlns:p14="http://schemas.microsoft.com/office/powerpoint/2010/main" val="1122654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FDCF1-D75D-4CF2-8AA0-B61C8DEC43C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1331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卷积层用于提取图像细节和抽象信息，实现参数共享；池化层能缩减特征图尺寸，起到降维效果，减少数据大小；全连接层执行最终分类任务。</a:t>
            </a:r>
          </a:p>
          <a:p>
            <a:endParaRPr lang="zh-CN" altLang="en-US" dirty="0"/>
          </a:p>
        </p:txBody>
      </p:sp>
      <p:sp>
        <p:nvSpPr>
          <p:cNvPr id="4" name="灯片编号占位符 3"/>
          <p:cNvSpPr>
            <a:spLocks noGrp="1"/>
          </p:cNvSpPr>
          <p:nvPr>
            <p:ph type="sldNum" sz="quarter" idx="10"/>
          </p:nvPr>
        </p:nvSpPr>
        <p:spPr/>
        <p:txBody>
          <a:bodyPr/>
          <a:lstStyle/>
          <a:p>
            <a:fld id="{7F1D5E53-1996-4A18-8378-BCF5C8046DA1}" type="slidenum">
              <a:rPr lang="zh-CN" altLang="en-US" smtClean="0"/>
              <a:t>10</a:t>
            </a:fld>
            <a:endParaRPr lang="zh-CN" altLang="en-US"/>
          </a:p>
        </p:txBody>
      </p:sp>
    </p:spTree>
    <p:extLst>
      <p:ext uri="{BB962C8B-B14F-4D97-AF65-F5344CB8AC3E}">
        <p14:creationId xmlns:p14="http://schemas.microsoft.com/office/powerpoint/2010/main" val="2804364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461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2" name="任意多边形 1"/>
          <p:cNvSpPr/>
          <p:nvPr userDrawn="1"/>
        </p:nvSpPr>
        <p:spPr>
          <a:xfrm>
            <a:off x="-10363" y="6414868"/>
            <a:ext cx="12202363" cy="435195"/>
          </a:xfrm>
          <a:custGeom>
            <a:avLst/>
            <a:gdLst>
              <a:gd name="connsiteX0" fmla="*/ 6442848 w 12885696"/>
              <a:gd name="connsiteY0" fmla="*/ 0 h 677930"/>
              <a:gd name="connsiteX1" fmla="*/ 12818477 w 12885696"/>
              <a:gd name="connsiteY1" fmla="*/ 656546 h 677930"/>
              <a:gd name="connsiteX2" fmla="*/ 12885696 w 12885696"/>
              <a:gd name="connsiteY2" fmla="*/ 677930 h 677930"/>
              <a:gd name="connsiteX3" fmla="*/ 0 w 12885696"/>
              <a:gd name="connsiteY3" fmla="*/ 677930 h 677930"/>
              <a:gd name="connsiteX4" fmla="*/ 67219 w 12885696"/>
              <a:gd name="connsiteY4" fmla="*/ 656546 h 677930"/>
              <a:gd name="connsiteX5" fmla="*/ 6442848 w 12885696"/>
              <a:gd name="connsiteY5" fmla="*/ 0 h 67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5696" h="677930">
                <a:moveTo>
                  <a:pt x="6442848" y="0"/>
                </a:moveTo>
                <a:cubicBezTo>
                  <a:pt x="9144779" y="0"/>
                  <a:pt x="11510983" y="262931"/>
                  <a:pt x="12818477" y="656546"/>
                </a:cubicBezTo>
                <a:lnTo>
                  <a:pt x="12885696" y="677930"/>
                </a:lnTo>
                <a:lnTo>
                  <a:pt x="0" y="677930"/>
                </a:lnTo>
                <a:lnTo>
                  <a:pt x="67219" y="656546"/>
                </a:lnTo>
                <a:cubicBezTo>
                  <a:pt x="1374713" y="262931"/>
                  <a:pt x="3740917" y="0"/>
                  <a:pt x="6442848" y="0"/>
                </a:cubicBez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3958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31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仅标题">
    <p:spTree>
      <p:nvGrpSpPr>
        <p:cNvPr id="1" name=""/>
        <p:cNvGrpSpPr/>
        <p:nvPr/>
      </p:nvGrpSpPr>
      <p:grpSpPr>
        <a:xfrm>
          <a:off x="0" y="0"/>
          <a:ext cx="0" cy="0"/>
          <a:chOff x="0" y="0"/>
          <a:chExt cx="0" cy="0"/>
        </a:xfrm>
      </p:grpSpPr>
      <p:sp>
        <p:nvSpPr>
          <p:cNvPr id="18" name="TextBox 15"/>
          <p:cNvSpPr txBox="1"/>
          <p:nvPr userDrawn="1"/>
        </p:nvSpPr>
        <p:spPr>
          <a:xfrm>
            <a:off x="11707676" y="6479202"/>
            <a:ext cx="396009" cy="284675"/>
          </a:xfrm>
          <a:prstGeom prst="rect">
            <a:avLst/>
          </a:prstGeom>
          <a:noFill/>
        </p:spPr>
        <p:txBody>
          <a:bodyPr wrap="square" lIns="68562" tIns="34281" rIns="68562" bIns="34281" rtlCol="0" anchor="ctr">
            <a:spAutoFit/>
          </a:bodyPr>
          <a:lstStyle/>
          <a:p>
            <a:pPr algn="ctr"/>
            <a:fld id="{2EEF1883-7A0E-4F66-9932-E581691AD397}" type="slidenum">
              <a:rPr lang="zh-CN" altLang="en-US" sz="1400" smtClean="0">
                <a:solidFill>
                  <a:schemeClr val="tx1">
                    <a:lumMod val="50000"/>
                    <a:lumOff val="50000"/>
                  </a:schemeClr>
                </a:solidFill>
                <a:latin typeface="+mn-lt"/>
                <a:ea typeface="Arial Unicode MS" panose="020B0604020202020204" pitchFamily="34" charset="-122"/>
                <a:cs typeface="Arial Unicode MS" panose="020B0604020202020204" pitchFamily="34" charset="-122"/>
              </a:rPr>
              <a:pPr algn="ctr"/>
              <a:t>‹#›</a:t>
            </a:fld>
            <a:r>
              <a:rPr lang="zh-CN" altLang="en-US" sz="1400" dirty="0">
                <a:solidFill>
                  <a:schemeClr val="tx1">
                    <a:lumMod val="50000"/>
                    <a:lumOff val="50000"/>
                  </a:schemeClr>
                </a:solidFill>
                <a:latin typeface="+mn-lt"/>
                <a:ea typeface="Arial Unicode MS" panose="020B0604020202020204" pitchFamily="34" charset="-122"/>
                <a:cs typeface="Arial Unicode MS" panose="020B0604020202020204" pitchFamily="34" charset="-122"/>
              </a:rPr>
              <a:t> </a:t>
            </a:r>
            <a:endParaRPr lang="zh-CN" altLang="en-US" sz="1400" b="0" dirty="0">
              <a:solidFill>
                <a:schemeClr val="tx1">
                  <a:lumMod val="50000"/>
                  <a:lumOff val="50000"/>
                </a:schemeClr>
              </a:solidFill>
              <a:latin typeface="+mn-lt"/>
              <a:ea typeface="Arial Unicode MS" panose="020B0604020202020204" pitchFamily="34" charset="-122"/>
              <a:cs typeface="Arial Unicode MS" panose="020B0604020202020204" pitchFamily="34" charset="-122"/>
            </a:endParaRPr>
          </a:p>
        </p:txBody>
      </p:sp>
      <p:sp>
        <p:nvSpPr>
          <p:cNvPr id="5" name="任意多边形 4"/>
          <p:cNvSpPr/>
          <p:nvPr userDrawn="1"/>
        </p:nvSpPr>
        <p:spPr>
          <a:xfrm flipH="1">
            <a:off x="274490" y="423071"/>
            <a:ext cx="496568" cy="557564"/>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8" fmla="*/ 1071343 w 3171687"/>
              <a:gd name="connsiteY8" fmla="*/ 1901509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0" fmla="*/ 979903 w 3171687"/>
              <a:gd name="connsiteY0" fmla="*/ 259565 h 2069635"/>
              <a:gd name="connsiteX1" fmla="*/ 0 w 3171687"/>
              <a:gd name="connsiteY1" fmla="*/ 259565 h 2069635"/>
              <a:gd name="connsiteX2" fmla="*/ 0 w 3171687"/>
              <a:gd name="connsiteY2" fmla="*/ 0 h 2069635"/>
              <a:gd name="connsiteX3" fmla="*/ 3171687 w 3171687"/>
              <a:gd name="connsiteY3" fmla="*/ 0 h 2069635"/>
              <a:gd name="connsiteX4" fmla="*/ 3171687 w 3171687"/>
              <a:gd name="connsiteY4" fmla="*/ 2069635 h 2069635"/>
              <a:gd name="connsiteX5" fmla="*/ 0 w 3171687"/>
              <a:gd name="connsiteY5" fmla="*/ 2069635 h 2069635"/>
              <a:gd name="connsiteX6" fmla="*/ 0 w 3171687"/>
              <a:gd name="connsiteY6" fmla="*/ 1810069 h 2069635"/>
              <a:gd name="connsiteX0" fmla="*/ 0 w 3171687"/>
              <a:gd name="connsiteY0" fmla="*/ 259565 h 2069635"/>
              <a:gd name="connsiteX1" fmla="*/ 0 w 3171687"/>
              <a:gd name="connsiteY1" fmla="*/ 0 h 2069635"/>
              <a:gd name="connsiteX2" fmla="*/ 3171687 w 3171687"/>
              <a:gd name="connsiteY2" fmla="*/ 0 h 2069635"/>
              <a:gd name="connsiteX3" fmla="*/ 3171687 w 3171687"/>
              <a:gd name="connsiteY3" fmla="*/ 2069635 h 2069635"/>
              <a:gd name="connsiteX4" fmla="*/ 0 w 3171687"/>
              <a:gd name="connsiteY4" fmla="*/ 2069635 h 2069635"/>
              <a:gd name="connsiteX5" fmla="*/ 0 w 3171687"/>
              <a:gd name="connsiteY5" fmla="*/ 1810069 h 206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userDrawn="1"/>
        </p:nvSpPr>
        <p:spPr>
          <a:xfrm flipH="1">
            <a:off x="425940" y="300119"/>
            <a:ext cx="496568" cy="44384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6" fmla="*/ 1104717 w 2253807"/>
              <a:gd name="connsiteY6" fmla="*/ 79151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0" fmla="*/ 0 w 2253807"/>
              <a:gd name="connsiteY0" fmla="*/ 700070 h 1262130"/>
              <a:gd name="connsiteX1" fmla="*/ 0 w 2253807"/>
              <a:gd name="connsiteY1" fmla="*/ 0 h 1262130"/>
              <a:gd name="connsiteX2" fmla="*/ 2253807 w 2253807"/>
              <a:gd name="connsiteY2" fmla="*/ 0 h 1262130"/>
              <a:gd name="connsiteX3" fmla="*/ 2253807 w 2253807"/>
              <a:gd name="connsiteY3" fmla="*/ 1262130 h 1262130"/>
              <a:gd name="connsiteX4" fmla="*/ 1013277 w 2253807"/>
              <a:gd name="connsiteY4" fmla="*/ 1262130 h 126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flipH="1">
            <a:off x="11707674" y="6449058"/>
            <a:ext cx="396009" cy="343781"/>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62" h="1478645">
                <a:moveTo>
                  <a:pt x="2463662" y="1105159"/>
                </a:moveTo>
                <a:lnTo>
                  <a:pt x="2463662" y="1478645"/>
                </a:lnTo>
                <a:lnTo>
                  <a:pt x="0" y="1478645"/>
                </a:lnTo>
                <a:lnTo>
                  <a:pt x="0" y="0"/>
                </a:lnTo>
                <a:lnTo>
                  <a:pt x="877819" y="0"/>
                </a:lnTo>
              </a:path>
            </a:pathLst>
          </a:cu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77383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162CFD-7076-4EBD-B12B-9C1D2B2D790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305A31F-D21B-4428-8F0A-31192192FE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95C3431-0762-4A95-A71C-72ACB02F50E7}"/>
              </a:ext>
            </a:extLst>
          </p:cNvPr>
          <p:cNvSpPr>
            <a:spLocks noGrp="1"/>
          </p:cNvSpPr>
          <p:nvPr>
            <p:ph type="dt" sz="half" idx="10"/>
          </p:nvPr>
        </p:nvSpPr>
        <p:spPr/>
        <p:txBody>
          <a:bodyPr/>
          <a:lstStyle/>
          <a:p>
            <a:fld id="{D873AE31-C832-4E3B-AD36-0FC44F591E97}" type="datetimeFigureOut">
              <a:rPr lang="zh-CN" altLang="en-US" smtClean="0"/>
              <a:t>2023/9/27</a:t>
            </a:fld>
            <a:endParaRPr lang="zh-CN" altLang="en-US"/>
          </a:p>
        </p:txBody>
      </p:sp>
      <p:sp>
        <p:nvSpPr>
          <p:cNvPr id="5" name="页脚占位符 4">
            <a:extLst>
              <a:ext uri="{FF2B5EF4-FFF2-40B4-BE49-F238E27FC236}">
                <a16:creationId xmlns:a16="http://schemas.microsoft.com/office/drawing/2014/main" id="{A1FD59ED-788E-4518-B64E-125E34F4FA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11A29E-82D8-42B6-8C5B-F7619D45765C}"/>
              </a:ext>
            </a:extLst>
          </p:cNvPr>
          <p:cNvSpPr>
            <a:spLocks noGrp="1"/>
          </p:cNvSpPr>
          <p:nvPr>
            <p:ph type="sldNum" sz="quarter" idx="12"/>
          </p:nvPr>
        </p:nvSpPr>
        <p:spPr/>
        <p:txBody>
          <a:bodyPr/>
          <a:lstStyle/>
          <a:p>
            <a:fld id="{0F23927B-F14C-4F31-A7DF-517F73A8B585}" type="slidenum">
              <a:rPr lang="zh-CN" altLang="en-US" smtClean="0"/>
              <a:t>‹#›</a:t>
            </a:fld>
            <a:endParaRPr lang="zh-CN" altLang="en-US"/>
          </a:p>
        </p:txBody>
      </p:sp>
    </p:spTree>
    <p:extLst>
      <p:ext uri="{BB962C8B-B14F-4D97-AF65-F5344CB8AC3E}">
        <p14:creationId xmlns:p14="http://schemas.microsoft.com/office/powerpoint/2010/main" val="32470137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gradFill flip="none" rotWithShape="1">
            <a:gsLst>
              <a:gs pos="0">
                <a:srgbClr val="FBFBFB"/>
              </a:gs>
              <a:gs pos="79000">
                <a:schemeClr val="bg1">
                  <a:lumMod val="95000"/>
                </a:schemeClr>
              </a:gs>
              <a:gs pos="100000">
                <a:schemeClr val="bg1">
                  <a:lumMod val="8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8" rIns="68576" bIns="34288" rtlCol="0" anchor="ctr"/>
          <a:lstStyle/>
          <a:p>
            <a:pPr algn="ctr"/>
            <a:endParaRPr lang="zh-CN" altLang="en-US"/>
          </a:p>
        </p:txBody>
      </p:sp>
      <p:sp>
        <p:nvSpPr>
          <p:cNvPr id="2" name="标题占位符 1"/>
          <p:cNvSpPr>
            <a:spLocks noGrp="1"/>
          </p:cNvSpPr>
          <p:nvPr>
            <p:ph type="title"/>
          </p:nvPr>
        </p:nvSpPr>
        <p:spPr>
          <a:xfrm>
            <a:off x="838200" y="365125"/>
            <a:ext cx="10515600" cy="1325563"/>
          </a:xfrm>
          <a:prstGeom prst="rect">
            <a:avLst/>
          </a:prstGeom>
        </p:spPr>
        <p:txBody>
          <a:bodyPr vert="horz" lIns="91434" tIns="45718" rIns="91434"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34" tIns="45718" rIns="91434"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34" tIns="45718" rIns="91434" bIns="45718" rtlCol="0" anchor="ctr"/>
          <a:lstStyle>
            <a:lvl1pPr algn="l">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4DA96E64-783D-463C-BA44-F5AF67B46485}" type="datetimeFigureOut">
              <a:rPr lang="zh-CN" altLang="en-US" smtClean="0"/>
              <a:pPr/>
              <a:t>2023/9/27</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34" tIns="45718" rIns="91434" bIns="45718" rtlCol="0" anchor="ctr"/>
          <a:lstStyle>
            <a:lvl1pPr algn="ct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34" tIns="45718" rIns="91434" bIns="45718" rtlCol="0" anchor="ctr"/>
          <a:lstStyle>
            <a:lvl1pPr algn="r">
              <a:defRPr sz="1200">
                <a:solidFill>
                  <a:schemeClr val="tx1">
                    <a:tint val="75000"/>
                  </a:schemeClr>
                </a:solidFill>
                <a:latin typeface="Arial" panose="020B0604020202020204" pitchFamily="34" charset="0"/>
                <a:ea typeface="微软雅黑" panose="020B0503020204020204" pitchFamily="34" charset="-122"/>
                <a:cs typeface="Arial" panose="020B0604020202020204" pitchFamily="34" charset="0"/>
              </a:defRPr>
            </a:lvl1pPr>
          </a:lstStyle>
          <a:p>
            <a:fld id="{A8C676CA-DACA-4216-AE75-62203F837763}" type="slidenum">
              <a:rPr lang="zh-CN" altLang="en-US" smtClean="0"/>
              <a:pPr/>
              <a:t>‹#›</a:t>
            </a:fld>
            <a:endParaRPr lang="zh-CN" altLang="en-US"/>
          </a:p>
        </p:txBody>
      </p:sp>
    </p:spTree>
    <p:extLst>
      <p:ext uri="{BB962C8B-B14F-4D97-AF65-F5344CB8AC3E}">
        <p14:creationId xmlns:p14="http://schemas.microsoft.com/office/powerpoint/2010/main" val="22148374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Lst>
  <p:txStyles>
    <p:titleStyle>
      <a:lvl1pPr algn="l" defTabSz="914332" rtl="0" eaLnBrk="1" latinLnBrk="0" hangingPunct="1">
        <a:lnSpc>
          <a:spcPct val="90000"/>
        </a:lnSpc>
        <a:spcBef>
          <a:spcPct val="0"/>
        </a:spcBef>
        <a:buNone/>
        <a:defRPr sz="4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3pPr>
      <a:lvl4pPr marL="160008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4pPr>
      <a:lvl5pPr marL="2057247"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Arial" panose="020B0604020202020204" pitchFamily="34" charset="0"/>
          <a:ea typeface="微软雅黑" panose="020B0503020204020204" pitchFamily="34" charset="-122"/>
          <a:cs typeface="Arial" panose="020B0604020202020204" pitchFamily="34" charset="0"/>
        </a:defRPr>
      </a:lvl5pPr>
      <a:lvl6pPr marL="2514412"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4332" rtl="0" eaLnBrk="1" latinLnBrk="0" hangingPunct="1">
        <a:defRPr sz="1900" kern="1200">
          <a:solidFill>
            <a:schemeClr val="tx1"/>
          </a:solidFill>
          <a:latin typeface="+mn-lt"/>
          <a:ea typeface="+mn-ea"/>
          <a:cs typeface="+mn-cs"/>
        </a:defRPr>
      </a:lvl1pPr>
      <a:lvl2pPr marL="457167" algn="l" defTabSz="914332" rtl="0" eaLnBrk="1" latinLnBrk="0" hangingPunct="1">
        <a:defRPr sz="1900" kern="1200">
          <a:solidFill>
            <a:schemeClr val="tx1"/>
          </a:solidFill>
          <a:latin typeface="+mn-lt"/>
          <a:ea typeface="+mn-ea"/>
          <a:cs typeface="+mn-cs"/>
        </a:defRPr>
      </a:lvl2pPr>
      <a:lvl3pPr marL="914332" algn="l" defTabSz="914332" rtl="0" eaLnBrk="1" latinLnBrk="0" hangingPunct="1">
        <a:defRPr sz="1900" kern="1200">
          <a:solidFill>
            <a:schemeClr val="tx1"/>
          </a:solidFill>
          <a:latin typeface="+mn-lt"/>
          <a:ea typeface="+mn-ea"/>
          <a:cs typeface="+mn-cs"/>
        </a:defRPr>
      </a:lvl3pPr>
      <a:lvl4pPr marL="1371498" algn="l" defTabSz="914332" rtl="0" eaLnBrk="1" latinLnBrk="0" hangingPunct="1">
        <a:defRPr sz="1900" kern="1200">
          <a:solidFill>
            <a:schemeClr val="tx1"/>
          </a:solidFill>
          <a:latin typeface="+mn-lt"/>
          <a:ea typeface="+mn-ea"/>
          <a:cs typeface="+mn-cs"/>
        </a:defRPr>
      </a:lvl4pPr>
      <a:lvl5pPr marL="1828664" algn="l" defTabSz="914332" rtl="0" eaLnBrk="1" latinLnBrk="0" hangingPunct="1">
        <a:defRPr sz="1900" kern="1200">
          <a:solidFill>
            <a:schemeClr val="tx1"/>
          </a:solidFill>
          <a:latin typeface="+mn-lt"/>
          <a:ea typeface="+mn-ea"/>
          <a:cs typeface="+mn-cs"/>
        </a:defRPr>
      </a:lvl5pPr>
      <a:lvl6pPr marL="2285830" algn="l" defTabSz="914332" rtl="0" eaLnBrk="1" latinLnBrk="0" hangingPunct="1">
        <a:defRPr sz="1900" kern="1200">
          <a:solidFill>
            <a:schemeClr val="tx1"/>
          </a:solidFill>
          <a:latin typeface="+mn-lt"/>
          <a:ea typeface="+mn-ea"/>
          <a:cs typeface="+mn-cs"/>
        </a:defRPr>
      </a:lvl6pPr>
      <a:lvl7pPr marL="2742994" algn="l" defTabSz="914332" rtl="0" eaLnBrk="1" latinLnBrk="0" hangingPunct="1">
        <a:defRPr sz="1900" kern="1200">
          <a:solidFill>
            <a:schemeClr val="tx1"/>
          </a:solidFill>
          <a:latin typeface="+mn-lt"/>
          <a:ea typeface="+mn-ea"/>
          <a:cs typeface="+mn-cs"/>
        </a:defRPr>
      </a:lvl7pPr>
      <a:lvl8pPr marL="3200160" algn="l" defTabSz="914332" rtl="0" eaLnBrk="1" latinLnBrk="0" hangingPunct="1">
        <a:defRPr sz="1900" kern="1200">
          <a:solidFill>
            <a:schemeClr val="tx1"/>
          </a:solidFill>
          <a:latin typeface="+mn-lt"/>
          <a:ea typeface="+mn-ea"/>
          <a:cs typeface="+mn-cs"/>
        </a:defRPr>
      </a:lvl8pPr>
      <a:lvl9pPr marL="3657327" algn="l" defTabSz="91433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notesSlide" Target="../notesSlides/notesSlide9.xml"/><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hemeOverride" Target="../theme/themeOverride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8.tmp"/><Relationship Id="rId3" Type="http://schemas.openxmlformats.org/officeDocument/2006/relationships/notesSlide" Target="../notesSlides/notesSlide11.xml"/><Relationship Id="rId7" Type="http://schemas.microsoft.com/office/2007/relationships/hdphoto" Target="../media/hdphoto3.wdp"/><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2.xml"/><Relationship Id="rId7" Type="http://schemas.microsoft.com/office/2007/relationships/hdphoto" Target="../media/hdphoto3.wdp"/><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3.xml"/><Relationship Id="rId7" Type="http://schemas.microsoft.com/office/2007/relationships/hdphoto" Target="../media/hdphoto3.wdp"/><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11.png"/><Relationship Id="rId9" Type="http://schemas.openxmlformats.org/officeDocument/2006/relationships/image" Target="../media/image21.tmp"/></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jpeg"/><Relationship Id="rId3" Type="http://schemas.openxmlformats.org/officeDocument/2006/relationships/notesSlide" Target="../notesSlides/notesSlide15.xml"/><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slideLayout" Target="../slideLayouts/slideLayout3.xml"/><Relationship Id="rId1" Type="http://schemas.openxmlformats.org/officeDocument/2006/relationships/themeOverride" Target="../theme/themeOverride10.xml"/><Relationship Id="rId6" Type="http://schemas.openxmlformats.org/officeDocument/2006/relationships/image" Target="../media/image22.jpeg"/><Relationship Id="rId11" Type="http://schemas.openxmlformats.org/officeDocument/2006/relationships/image" Target="../media/image27.jpeg"/><Relationship Id="rId5" Type="http://schemas.microsoft.com/office/2007/relationships/hdphoto" Target="../media/hdphoto3.wdp"/><Relationship Id="rId15" Type="http://schemas.openxmlformats.org/officeDocument/2006/relationships/image" Target="../media/image31.jpeg"/><Relationship Id="rId10" Type="http://schemas.openxmlformats.org/officeDocument/2006/relationships/image" Target="../media/image26.jpeg"/><Relationship Id="rId4" Type="http://schemas.openxmlformats.org/officeDocument/2006/relationships/image" Target="../media/image13.png"/><Relationship Id="rId9" Type="http://schemas.openxmlformats.org/officeDocument/2006/relationships/image" Target="../media/image25.jpeg"/><Relationship Id="rId14" Type="http://schemas.openxmlformats.org/officeDocument/2006/relationships/image" Target="../media/image30.jpe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jp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image" Target="../media/image38.jp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5.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hemeOverride" Target="../theme/themeOverride6.xml"/><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7.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8.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8.xml"/><Relationship Id="rId7"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2.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rot="10800000">
            <a:off x="2893899" y="1242964"/>
            <a:ext cx="2946627" cy="2476205"/>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8" fmla="*/ 1071343 w 3171687"/>
              <a:gd name="connsiteY8" fmla="*/ 1901509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0" fmla="*/ 979903 w 3171687"/>
              <a:gd name="connsiteY0" fmla="*/ 259565 h 2069635"/>
              <a:gd name="connsiteX1" fmla="*/ 0 w 3171687"/>
              <a:gd name="connsiteY1" fmla="*/ 259565 h 2069635"/>
              <a:gd name="connsiteX2" fmla="*/ 0 w 3171687"/>
              <a:gd name="connsiteY2" fmla="*/ 0 h 2069635"/>
              <a:gd name="connsiteX3" fmla="*/ 3171687 w 3171687"/>
              <a:gd name="connsiteY3" fmla="*/ 0 h 2069635"/>
              <a:gd name="connsiteX4" fmla="*/ 3171687 w 3171687"/>
              <a:gd name="connsiteY4" fmla="*/ 2069635 h 2069635"/>
              <a:gd name="connsiteX5" fmla="*/ 0 w 3171687"/>
              <a:gd name="connsiteY5" fmla="*/ 2069635 h 2069635"/>
              <a:gd name="connsiteX6" fmla="*/ 0 w 3171687"/>
              <a:gd name="connsiteY6" fmla="*/ 1810069 h 2069635"/>
              <a:gd name="connsiteX0" fmla="*/ 0 w 3171687"/>
              <a:gd name="connsiteY0" fmla="*/ 259565 h 2069635"/>
              <a:gd name="connsiteX1" fmla="*/ 0 w 3171687"/>
              <a:gd name="connsiteY1" fmla="*/ 0 h 2069635"/>
              <a:gd name="connsiteX2" fmla="*/ 3171687 w 3171687"/>
              <a:gd name="connsiteY2" fmla="*/ 0 h 2069635"/>
              <a:gd name="connsiteX3" fmla="*/ 3171687 w 3171687"/>
              <a:gd name="connsiteY3" fmla="*/ 2069635 h 2069635"/>
              <a:gd name="connsiteX4" fmla="*/ 0 w 3171687"/>
              <a:gd name="connsiteY4" fmla="*/ 2069635 h 2069635"/>
              <a:gd name="connsiteX5" fmla="*/ 0 w 3171687"/>
              <a:gd name="connsiteY5" fmla="*/ 1810069 h 206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6827202" y="2175256"/>
            <a:ext cx="3693001" cy="1587652"/>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6" fmla="*/ 1104717 w 2253807"/>
              <a:gd name="connsiteY6" fmla="*/ 79151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0" fmla="*/ 0 w 2253807"/>
              <a:gd name="connsiteY0" fmla="*/ 700070 h 1262130"/>
              <a:gd name="connsiteX1" fmla="*/ 0 w 2253807"/>
              <a:gd name="connsiteY1" fmla="*/ 0 h 1262130"/>
              <a:gd name="connsiteX2" fmla="*/ 2253807 w 2253807"/>
              <a:gd name="connsiteY2" fmla="*/ 0 h 1262130"/>
              <a:gd name="connsiteX3" fmla="*/ 2253807 w 2253807"/>
              <a:gd name="connsiteY3" fmla="*/ 1262130 h 1262130"/>
              <a:gd name="connsiteX4" fmla="*/ 1013277 w 2253807"/>
              <a:gd name="connsiteY4" fmla="*/ 1262130 h 126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5"/>
          <p:cNvSpPr txBox="1"/>
          <p:nvPr/>
        </p:nvSpPr>
        <p:spPr>
          <a:xfrm>
            <a:off x="2964831" y="2287829"/>
            <a:ext cx="6417650" cy="2123658"/>
          </a:xfrm>
          <a:prstGeom prst="rect">
            <a:avLst/>
          </a:prstGeom>
          <a:solidFill>
            <a:srgbClr val="F7F7F7"/>
          </a:solidFill>
        </p:spPr>
        <p:txBody>
          <a:bodyPr wrap="square" rtlCol="0" anchor="ctr">
            <a:spAutoFit/>
          </a:bodyPr>
          <a:lstStyle/>
          <a:p>
            <a:pPr algn="ctr"/>
            <a:r>
              <a:rPr lang="zh-CN" altLang="en-US" sz="4400" b="1" dirty="0">
                <a:solidFill>
                  <a:schemeClr val="accent1"/>
                </a:solidFill>
                <a:latin typeface="华文新魏" panose="02010800040101010101" pitchFamily="2" charset="-122"/>
                <a:ea typeface="华文新魏" panose="02010800040101010101" pitchFamily="2" charset="-122"/>
                <a:cs typeface="Ebrima" panose="02000000000000000000" pitchFamily="2" charset="0"/>
              </a:rPr>
              <a:t>人工智能软件开发与实践大作业汇报</a:t>
            </a:r>
            <a:endParaRPr lang="zh-CN" altLang="en-US" sz="800" b="1" dirty="0">
              <a:latin typeface="华文新魏" panose="02010800040101010101" pitchFamily="2" charset="-122"/>
              <a:ea typeface="华文新魏" panose="02010800040101010101" pitchFamily="2" charset="-122"/>
            </a:endParaRPr>
          </a:p>
          <a:p>
            <a:pPr algn="ctr"/>
            <a:endParaRPr lang="zh-CN" altLang="en-US" sz="4400" dirty="0">
              <a:solidFill>
                <a:schemeClr val="accent1"/>
              </a:solidFill>
              <a:latin typeface="Impact" panose="020B0806030902050204" pitchFamily="34" charset="0"/>
              <a:ea typeface="微软雅黑" panose="020B0503020204020204" pitchFamily="34" charset="-122"/>
              <a:cs typeface="Ebrima" panose="02000000000000000000" pitchFamily="2" charset="0"/>
            </a:endParaRPr>
          </a:p>
        </p:txBody>
      </p:sp>
      <p:sp>
        <p:nvSpPr>
          <p:cNvPr id="26" name="TextBox 5"/>
          <p:cNvSpPr txBox="1"/>
          <p:nvPr/>
        </p:nvSpPr>
        <p:spPr>
          <a:xfrm>
            <a:off x="2300198" y="3806646"/>
            <a:ext cx="8268565" cy="769441"/>
          </a:xfrm>
          <a:prstGeom prst="rect">
            <a:avLst/>
          </a:prstGeom>
          <a:solidFill>
            <a:srgbClr val="831824"/>
          </a:solidFill>
          <a:effectLst>
            <a:softEdge rad="0"/>
          </a:effectLst>
        </p:spPr>
        <p:txBody>
          <a:bodyPr wrap="square" rtlCol="0">
            <a:spAutoFit/>
          </a:bodyPr>
          <a:lstStyle/>
          <a:p>
            <a:pPr algn="ctr"/>
            <a:r>
              <a:rPr lang="zh-CN" altLang="en-US" sz="4400" b="1" dirty="0">
                <a:solidFill>
                  <a:schemeClr val="bg1"/>
                </a:solidFill>
                <a:latin typeface="华文新魏" panose="02010800040101010101" pitchFamily="2" charset="-122"/>
                <a:ea typeface="华文新魏" panose="02010800040101010101" pitchFamily="2" charset="-122"/>
                <a:cs typeface="Ebrima" panose="02000000000000000000" pitchFamily="2" charset="0"/>
              </a:rPr>
              <a:t>基于</a:t>
            </a:r>
            <a:r>
              <a:rPr lang="en-US" altLang="zh-CN" sz="4400" b="1" dirty="0">
                <a:solidFill>
                  <a:schemeClr val="bg1"/>
                </a:solidFill>
                <a:latin typeface="华文新魏" panose="02010800040101010101" pitchFamily="2" charset="-122"/>
                <a:ea typeface="华文新魏" panose="02010800040101010101" pitchFamily="2" charset="-122"/>
                <a:cs typeface="Ebrima" panose="02000000000000000000" pitchFamily="2" charset="0"/>
              </a:rPr>
              <a:t>YOLOv7</a:t>
            </a:r>
            <a:r>
              <a:rPr lang="zh-CN" altLang="en-US" sz="4400" b="1" dirty="0">
                <a:solidFill>
                  <a:schemeClr val="bg1"/>
                </a:solidFill>
                <a:latin typeface="华文新魏" panose="02010800040101010101" pitchFamily="2" charset="-122"/>
                <a:ea typeface="华文新魏" panose="02010800040101010101" pitchFamily="2" charset="-122"/>
                <a:cs typeface="Ebrima" panose="02000000000000000000" pitchFamily="2" charset="0"/>
              </a:rPr>
              <a:t>的目标检测</a:t>
            </a:r>
          </a:p>
        </p:txBody>
      </p:sp>
      <p:pic>
        <p:nvPicPr>
          <p:cNvPr id="4" name="图片 3">
            <a:extLst>
              <a:ext uri="{FF2B5EF4-FFF2-40B4-BE49-F238E27FC236}">
                <a16:creationId xmlns:a16="http://schemas.microsoft.com/office/drawing/2014/main" id="{DF58DE4D-D6E9-4C03-ADBC-4711E27D433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rcRect b="34708"/>
          <a:stretch/>
        </p:blipFill>
        <p:spPr>
          <a:xfrm>
            <a:off x="4188820" y="-1449353"/>
            <a:ext cx="4302802" cy="3934136"/>
          </a:xfrm>
          <a:prstGeom prst="rect">
            <a:avLst/>
          </a:prstGeom>
          <a:effectLst>
            <a:outerShdw blurRad="50800" dist="1066800" dir="15840000" sx="1000" sy="1000" algn="ctr" rotWithShape="0">
              <a:srgbClr val="000000"/>
            </a:outerShdw>
          </a:effectLst>
        </p:spPr>
      </p:pic>
      <p:sp>
        <p:nvSpPr>
          <p:cNvPr id="2" name="矩形 1">
            <a:extLst>
              <a:ext uri="{FF2B5EF4-FFF2-40B4-BE49-F238E27FC236}">
                <a16:creationId xmlns:a16="http://schemas.microsoft.com/office/drawing/2014/main" id="{F36A70F1-5236-2E16-519D-323464C08474}"/>
              </a:ext>
            </a:extLst>
          </p:cNvPr>
          <p:cNvSpPr/>
          <p:nvPr/>
        </p:nvSpPr>
        <p:spPr>
          <a:xfrm>
            <a:off x="2300197" y="5177100"/>
            <a:ext cx="8268565" cy="788806"/>
          </a:xfrm>
          <a:prstGeom prst="rect">
            <a:avLst/>
          </a:prstGeom>
          <a:noFill/>
          <a:ln>
            <a:noFill/>
          </a:ln>
        </p:spPr>
        <p:txBody>
          <a:bodyPr wrap="square" rtlCol="0">
            <a:spAutoFit/>
          </a:bodyPr>
          <a:lstStyle/>
          <a:p>
            <a:pPr algn="ctr">
              <a:lnSpc>
                <a:spcPct val="150000"/>
              </a:lnSpc>
            </a:pPr>
            <a:r>
              <a:rPr lang="zh-CN" altLang="en-US" sz="1600" b="1" dirty="0">
                <a:solidFill>
                  <a:schemeClr val="tx1">
                    <a:lumMod val="50000"/>
                    <a:lumOff val="50000"/>
                  </a:schemeClr>
                </a:solidFill>
                <a:latin typeface="楷体" panose="02010609060101010101" pitchFamily="49" charset="-122"/>
                <a:ea typeface="楷体" panose="02010609060101010101" pitchFamily="49" charset="-122"/>
              </a:rPr>
              <a:t>指导老师：武小荷</a:t>
            </a:r>
            <a:r>
              <a:rPr lang="en-US" altLang="zh-CN" sz="1600" b="1" dirty="0">
                <a:solidFill>
                  <a:schemeClr val="tx1">
                    <a:lumMod val="50000"/>
                    <a:lumOff val="50000"/>
                  </a:schemeClr>
                </a:solidFill>
                <a:latin typeface="楷体" panose="02010609060101010101" pitchFamily="49" charset="-122"/>
                <a:ea typeface="楷体" panose="02010609060101010101" pitchFamily="49" charset="-122"/>
              </a:rPr>
              <a:t>		</a:t>
            </a:r>
            <a:r>
              <a:rPr lang="zh-CN" altLang="en-US" sz="1600" b="1" dirty="0">
                <a:solidFill>
                  <a:schemeClr val="tx1">
                    <a:lumMod val="50000"/>
                    <a:lumOff val="50000"/>
                  </a:schemeClr>
                </a:solidFill>
                <a:latin typeface="楷体" panose="02010609060101010101" pitchFamily="49" charset="-122"/>
                <a:ea typeface="楷体" panose="02010609060101010101" pitchFamily="49" charset="-122"/>
              </a:rPr>
              <a:t>小组成员：张智雄 韩晨烨 祝文鑫 门春廷</a:t>
            </a:r>
            <a:endParaRPr lang="en-US" altLang="zh-CN" sz="1600" b="1" dirty="0">
              <a:solidFill>
                <a:schemeClr val="tx1">
                  <a:lumMod val="50000"/>
                  <a:lumOff val="50000"/>
                </a:schemeClr>
              </a:solidFill>
              <a:latin typeface="楷体" panose="02010609060101010101" pitchFamily="49" charset="-122"/>
              <a:ea typeface="楷体" panose="02010609060101010101" pitchFamily="49" charset="-122"/>
            </a:endParaRPr>
          </a:p>
          <a:p>
            <a:pPr algn="ctr">
              <a:lnSpc>
                <a:spcPct val="150000"/>
              </a:lnSpc>
            </a:pPr>
            <a:r>
              <a:rPr lang="en-US" altLang="zh-CN" sz="1600" b="1" dirty="0">
                <a:solidFill>
                  <a:schemeClr val="tx1">
                    <a:lumMod val="50000"/>
                    <a:lumOff val="50000"/>
                  </a:schemeClr>
                </a:solidFill>
                <a:latin typeface="Cambria Math" panose="02040503050406030204" pitchFamily="18" charset="0"/>
                <a:ea typeface="Cambria Math" panose="02040503050406030204" pitchFamily="18" charset="0"/>
              </a:rPr>
              <a:t>2023</a:t>
            </a:r>
            <a:r>
              <a:rPr lang="zh-CN" altLang="en-US" sz="1600" b="1" dirty="0">
                <a:solidFill>
                  <a:schemeClr val="tx1">
                    <a:lumMod val="50000"/>
                    <a:lumOff val="50000"/>
                  </a:schemeClr>
                </a:solidFill>
                <a:latin typeface="Cambria Math" panose="02040503050406030204" pitchFamily="18" charset="0"/>
                <a:ea typeface="楷体" panose="02010609060101010101" pitchFamily="49" charset="-122"/>
              </a:rPr>
              <a:t>年</a:t>
            </a:r>
            <a:r>
              <a:rPr lang="en-US" altLang="zh-CN" sz="1600" b="1" dirty="0">
                <a:solidFill>
                  <a:schemeClr val="tx1">
                    <a:lumMod val="50000"/>
                    <a:lumOff val="50000"/>
                  </a:schemeClr>
                </a:solidFill>
                <a:latin typeface="Cambria Math" panose="02040503050406030204" pitchFamily="18" charset="0"/>
                <a:ea typeface="Cambria Math" panose="02040503050406030204" pitchFamily="18" charset="0"/>
              </a:rPr>
              <a:t>9</a:t>
            </a:r>
            <a:r>
              <a:rPr lang="zh-CN" altLang="en-US" sz="1600" b="1" dirty="0">
                <a:solidFill>
                  <a:schemeClr val="tx1">
                    <a:lumMod val="50000"/>
                    <a:lumOff val="50000"/>
                  </a:schemeClr>
                </a:solidFill>
                <a:latin typeface="Cambria Math" panose="02040503050406030204" pitchFamily="18" charset="0"/>
                <a:ea typeface="楷体" panose="02010609060101010101" pitchFamily="49" charset="-122"/>
              </a:rPr>
              <a:t>月</a:t>
            </a:r>
            <a:r>
              <a:rPr lang="en-US" altLang="zh-CN" sz="1600" b="1" dirty="0">
                <a:solidFill>
                  <a:schemeClr val="tx1">
                    <a:lumMod val="50000"/>
                    <a:lumOff val="50000"/>
                  </a:schemeClr>
                </a:solidFill>
                <a:latin typeface="Cambria Math" panose="02040503050406030204" pitchFamily="18" charset="0"/>
                <a:ea typeface="Cambria Math" panose="02040503050406030204" pitchFamily="18" charset="0"/>
              </a:rPr>
              <a:t>9</a:t>
            </a:r>
            <a:r>
              <a:rPr lang="zh-CN" altLang="en-US" sz="1600" b="1" dirty="0">
                <a:solidFill>
                  <a:schemeClr val="tx1">
                    <a:lumMod val="50000"/>
                    <a:lumOff val="50000"/>
                  </a:schemeClr>
                </a:solidFill>
                <a:latin typeface="Cambria Math" panose="02040503050406030204" pitchFamily="18" charset="0"/>
                <a:ea typeface="楷体" panose="02010609060101010101" pitchFamily="49" charset="-122"/>
              </a:rPr>
              <a:t>日</a:t>
            </a:r>
          </a:p>
        </p:txBody>
      </p:sp>
    </p:spTree>
    <p:extLst>
      <p:ext uri="{BB962C8B-B14F-4D97-AF65-F5344CB8AC3E}">
        <p14:creationId xmlns:p14="http://schemas.microsoft.com/office/powerpoint/2010/main" val="81055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50" fill="hold"/>
                                        <p:tgtEl>
                                          <p:spTgt spid="23"/>
                                        </p:tgtEl>
                                        <p:attrNameLst>
                                          <p:attrName>ppt_w</p:attrName>
                                        </p:attrNameLst>
                                      </p:cBhvr>
                                      <p:tavLst>
                                        <p:tav tm="0">
                                          <p:val>
                                            <p:strVal val="4*#ppt_w"/>
                                          </p:val>
                                        </p:tav>
                                        <p:tav tm="100000">
                                          <p:val>
                                            <p:strVal val="#ppt_w"/>
                                          </p:val>
                                        </p:tav>
                                      </p:tavLst>
                                    </p:anim>
                                    <p:anim calcmode="lin" valueType="num">
                                      <p:cBhvr>
                                        <p:cTn id="8" dur="350" fill="hold"/>
                                        <p:tgtEl>
                                          <p:spTgt spid="23"/>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22" presetClass="entr" presetSubtype="8" fill="hold" grpId="0"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left)">
                                      <p:cBhvr>
                                        <p:cTn id="16" dur="500"/>
                                        <p:tgtEl>
                                          <p:spTgt spid="26"/>
                                        </p:tgtEl>
                                      </p:cBhvr>
                                    </p:animEffect>
                                  </p:childTnLst>
                                </p:cTn>
                              </p:par>
                            </p:childTnLst>
                          </p:cTn>
                        </p:par>
                        <p:par>
                          <p:cTn id="17" fill="hold">
                            <p:stCondLst>
                              <p:cond delay="1100"/>
                            </p:stCondLst>
                            <p:childTnLst>
                              <p:par>
                                <p:cTn id="18" presetID="26" presetClass="emph" presetSubtype="0" fill="hold" grpId="1" nodeType="afterEffect">
                                  <p:stCondLst>
                                    <p:cond delay="0"/>
                                  </p:stCondLst>
                                  <p:childTnLst>
                                    <p:animEffect transition="out" filter="fade">
                                      <p:cBhvr>
                                        <p:cTn id="19" dur="500" tmFilter="0, 0; .2, .5; .8, .5; 1, 0"/>
                                        <p:tgtEl>
                                          <p:spTgt spid="26"/>
                                        </p:tgtEl>
                                      </p:cBhvr>
                                    </p:animEffect>
                                    <p:animScale>
                                      <p:cBhvr>
                                        <p:cTn id="20" dur="250" autoRev="1" fill="hold"/>
                                        <p:tgtEl>
                                          <p:spTgt spid="26"/>
                                        </p:tgtEl>
                                      </p:cBhvr>
                                      <p:by x="105000" y="105000"/>
                                    </p:animScale>
                                  </p:childTnLst>
                                </p:cTn>
                              </p:par>
                            </p:childTnLst>
                          </p:cTn>
                        </p:par>
                        <p:par>
                          <p:cTn id="21" fill="hold">
                            <p:stCondLst>
                              <p:cond delay="1600"/>
                            </p:stCondLst>
                            <p:childTnLst>
                              <p:par>
                                <p:cTn id="22" presetID="37"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700"/>
                                        <p:tgtEl>
                                          <p:spTgt spid="2"/>
                                        </p:tgtEl>
                                      </p:cBhvr>
                                    </p:animEffect>
                                    <p:anim calcmode="lin" valueType="num">
                                      <p:cBhvr>
                                        <p:cTn id="25" dur="700" fill="hold"/>
                                        <p:tgtEl>
                                          <p:spTgt spid="2"/>
                                        </p:tgtEl>
                                        <p:attrNameLst>
                                          <p:attrName>ppt_x</p:attrName>
                                        </p:attrNameLst>
                                      </p:cBhvr>
                                      <p:tavLst>
                                        <p:tav tm="0">
                                          <p:val>
                                            <p:strVal val="#ppt_x"/>
                                          </p:val>
                                        </p:tav>
                                        <p:tav tm="100000">
                                          <p:val>
                                            <p:strVal val="#ppt_x"/>
                                          </p:val>
                                        </p:tav>
                                      </p:tavLst>
                                    </p:anim>
                                    <p:anim calcmode="lin" valueType="num">
                                      <p:cBhvr>
                                        <p:cTn id="26" dur="630" decel="100000" fill="hold"/>
                                        <p:tgtEl>
                                          <p:spTgt spid="2"/>
                                        </p:tgtEl>
                                        <p:attrNameLst>
                                          <p:attrName>ppt_y</p:attrName>
                                        </p:attrNameLst>
                                      </p:cBhvr>
                                      <p:tavLst>
                                        <p:tav tm="0">
                                          <p:val>
                                            <p:strVal val="#ppt_y+1"/>
                                          </p:val>
                                        </p:tav>
                                        <p:tav tm="100000">
                                          <p:val>
                                            <p:strVal val="#ppt_y-.03"/>
                                          </p:val>
                                        </p:tav>
                                      </p:tavLst>
                                    </p:anim>
                                    <p:anim calcmode="lin" valueType="num">
                                      <p:cBhvr>
                                        <p:cTn id="27" dur="70" accel="100000" fill="hold">
                                          <p:stCondLst>
                                            <p:cond delay="63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6" grpId="0" animBg="1"/>
      <p:bldP spid="26" grpId="1"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a:extLst>
              <a:ext uri="{FF2B5EF4-FFF2-40B4-BE49-F238E27FC236}">
                <a16:creationId xmlns:a16="http://schemas.microsoft.com/office/drawing/2014/main" id="{280D6D21-FC32-4BB6-99ED-165910E2D20C}"/>
              </a:ext>
            </a:extLst>
          </p:cNvPr>
          <p:cNvSpPr/>
          <p:nvPr/>
        </p:nvSpPr>
        <p:spPr>
          <a:xfrm rot="10800000">
            <a:off x="3935241" y="1098363"/>
            <a:ext cx="3566113" cy="34022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5547142" y="2119424"/>
            <a:ext cx="394974" cy="515661"/>
            <a:chOff x="5811231" y="2445120"/>
            <a:chExt cx="446271" cy="582632"/>
          </a:xfrm>
          <a:solidFill>
            <a:schemeClr val="bg1"/>
          </a:solidFill>
        </p:grpSpPr>
        <p:sp>
          <p:nvSpPr>
            <p:cNvPr id="33" name="Freeform 37"/>
            <p:cNvSpPr>
              <a:spLocks noEditPoints="1"/>
            </p:cNvSpPr>
            <p:nvPr/>
          </p:nvSpPr>
          <p:spPr bwMode="auto">
            <a:xfrm>
              <a:off x="5811231" y="2445120"/>
              <a:ext cx="446271" cy="582632"/>
            </a:xfrm>
            <a:custGeom>
              <a:avLst/>
              <a:gdLst>
                <a:gd name="T0" fmla="*/ 103 w 109"/>
                <a:gd name="T1" fmla="*/ 68 h 142"/>
                <a:gd name="T2" fmla="*/ 96 w 109"/>
                <a:gd name="T3" fmla="*/ 68 h 142"/>
                <a:gd name="T4" fmla="*/ 96 w 109"/>
                <a:gd name="T5" fmla="*/ 44 h 142"/>
                <a:gd name="T6" fmla="*/ 84 w 109"/>
                <a:gd name="T7" fmla="*/ 13 h 142"/>
                <a:gd name="T8" fmla="*/ 54 w 109"/>
                <a:gd name="T9" fmla="*/ 0 h 142"/>
                <a:gd name="T10" fmla="*/ 25 w 109"/>
                <a:gd name="T11" fmla="*/ 13 h 142"/>
                <a:gd name="T12" fmla="*/ 13 w 109"/>
                <a:gd name="T13" fmla="*/ 44 h 142"/>
                <a:gd name="T14" fmla="*/ 13 w 109"/>
                <a:gd name="T15" fmla="*/ 68 h 142"/>
                <a:gd name="T16" fmla="*/ 5 w 109"/>
                <a:gd name="T17" fmla="*/ 68 h 142"/>
                <a:gd name="T18" fmla="*/ 0 w 109"/>
                <a:gd name="T19" fmla="*/ 73 h 142"/>
                <a:gd name="T20" fmla="*/ 0 w 109"/>
                <a:gd name="T21" fmla="*/ 137 h 142"/>
                <a:gd name="T22" fmla="*/ 5 w 109"/>
                <a:gd name="T23" fmla="*/ 142 h 142"/>
                <a:gd name="T24" fmla="*/ 103 w 109"/>
                <a:gd name="T25" fmla="*/ 142 h 142"/>
                <a:gd name="T26" fmla="*/ 109 w 109"/>
                <a:gd name="T27" fmla="*/ 137 h 142"/>
                <a:gd name="T28" fmla="*/ 109 w 109"/>
                <a:gd name="T29" fmla="*/ 73 h 142"/>
                <a:gd name="T30" fmla="*/ 103 w 109"/>
                <a:gd name="T31" fmla="*/ 68 h 142"/>
                <a:gd name="T32" fmla="*/ 66 w 109"/>
                <a:gd name="T33" fmla="*/ 124 h 142"/>
                <a:gd name="T34" fmla="*/ 54 w 109"/>
                <a:gd name="T35" fmla="*/ 136 h 142"/>
                <a:gd name="T36" fmla="*/ 42 w 109"/>
                <a:gd name="T37" fmla="*/ 124 h 142"/>
                <a:gd name="T38" fmla="*/ 42 w 109"/>
                <a:gd name="T39" fmla="*/ 102 h 142"/>
                <a:gd name="T40" fmla="*/ 54 w 109"/>
                <a:gd name="T41" fmla="*/ 91 h 142"/>
                <a:gd name="T42" fmla="*/ 66 w 109"/>
                <a:gd name="T43" fmla="*/ 102 h 142"/>
                <a:gd name="T44" fmla="*/ 66 w 109"/>
                <a:gd name="T45" fmla="*/ 124 h 142"/>
                <a:gd name="T46" fmla="*/ 76 w 109"/>
                <a:gd name="T47" fmla="*/ 68 h 142"/>
                <a:gd name="T48" fmla="*/ 32 w 109"/>
                <a:gd name="T49" fmla="*/ 68 h 142"/>
                <a:gd name="T50" fmla="*/ 32 w 109"/>
                <a:gd name="T51" fmla="*/ 44 h 142"/>
                <a:gd name="T52" fmla="*/ 39 w 109"/>
                <a:gd name="T53" fmla="*/ 27 h 142"/>
                <a:gd name="T54" fmla="*/ 54 w 109"/>
                <a:gd name="T55" fmla="*/ 20 h 142"/>
                <a:gd name="T56" fmla="*/ 70 w 109"/>
                <a:gd name="T57" fmla="*/ 27 h 142"/>
                <a:gd name="T58" fmla="*/ 76 w 109"/>
                <a:gd name="T59" fmla="*/ 44 h 142"/>
                <a:gd name="T60" fmla="*/ 76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3" y="68"/>
                  </a:moveTo>
                  <a:cubicBezTo>
                    <a:pt x="96" y="68"/>
                    <a:pt x="96" y="68"/>
                    <a:pt x="96" y="68"/>
                  </a:cubicBezTo>
                  <a:cubicBezTo>
                    <a:pt x="96" y="44"/>
                    <a:pt x="96" y="44"/>
                    <a:pt x="96" y="44"/>
                  </a:cubicBezTo>
                  <a:cubicBezTo>
                    <a:pt x="96" y="32"/>
                    <a:pt x="92" y="21"/>
                    <a:pt x="84" y="13"/>
                  </a:cubicBezTo>
                  <a:cubicBezTo>
                    <a:pt x="77" y="5"/>
                    <a:pt x="66" y="0"/>
                    <a:pt x="54" y="0"/>
                  </a:cubicBezTo>
                  <a:cubicBezTo>
                    <a:pt x="43" y="0"/>
                    <a:pt x="32" y="5"/>
                    <a:pt x="25" y="13"/>
                  </a:cubicBezTo>
                  <a:cubicBezTo>
                    <a:pt x="17" y="21"/>
                    <a:pt x="13" y="32"/>
                    <a:pt x="13" y="44"/>
                  </a:cubicBezTo>
                  <a:cubicBezTo>
                    <a:pt x="13" y="68"/>
                    <a:pt x="13" y="68"/>
                    <a:pt x="13" y="68"/>
                  </a:cubicBezTo>
                  <a:cubicBezTo>
                    <a:pt x="5" y="68"/>
                    <a:pt x="5" y="68"/>
                    <a:pt x="5" y="68"/>
                  </a:cubicBezTo>
                  <a:cubicBezTo>
                    <a:pt x="2" y="68"/>
                    <a:pt x="0" y="70"/>
                    <a:pt x="0" y="73"/>
                  </a:cubicBezTo>
                  <a:cubicBezTo>
                    <a:pt x="0" y="137"/>
                    <a:pt x="0" y="137"/>
                    <a:pt x="0" y="137"/>
                  </a:cubicBezTo>
                  <a:cubicBezTo>
                    <a:pt x="0" y="140"/>
                    <a:pt x="2" y="142"/>
                    <a:pt x="5" y="142"/>
                  </a:cubicBezTo>
                  <a:cubicBezTo>
                    <a:pt x="103" y="142"/>
                    <a:pt x="103" y="142"/>
                    <a:pt x="103" y="142"/>
                  </a:cubicBezTo>
                  <a:cubicBezTo>
                    <a:pt x="106" y="142"/>
                    <a:pt x="109" y="140"/>
                    <a:pt x="109" y="137"/>
                  </a:cubicBezTo>
                  <a:cubicBezTo>
                    <a:pt x="109" y="73"/>
                    <a:pt x="109" y="73"/>
                    <a:pt x="109" y="73"/>
                  </a:cubicBezTo>
                  <a:cubicBezTo>
                    <a:pt x="109" y="70"/>
                    <a:pt x="106" y="68"/>
                    <a:pt x="103" y="68"/>
                  </a:cubicBezTo>
                  <a:close/>
                  <a:moveTo>
                    <a:pt x="66" y="124"/>
                  </a:moveTo>
                  <a:cubicBezTo>
                    <a:pt x="66" y="131"/>
                    <a:pt x="61" y="136"/>
                    <a:pt x="54" y="136"/>
                  </a:cubicBezTo>
                  <a:cubicBezTo>
                    <a:pt x="48" y="136"/>
                    <a:pt x="42" y="131"/>
                    <a:pt x="42" y="124"/>
                  </a:cubicBezTo>
                  <a:cubicBezTo>
                    <a:pt x="42" y="102"/>
                    <a:pt x="42" y="102"/>
                    <a:pt x="42" y="102"/>
                  </a:cubicBezTo>
                  <a:cubicBezTo>
                    <a:pt x="42" y="96"/>
                    <a:pt x="48" y="91"/>
                    <a:pt x="54" y="91"/>
                  </a:cubicBezTo>
                  <a:cubicBezTo>
                    <a:pt x="61" y="91"/>
                    <a:pt x="66" y="96"/>
                    <a:pt x="66" y="102"/>
                  </a:cubicBezTo>
                  <a:lnTo>
                    <a:pt x="66" y="124"/>
                  </a:lnTo>
                  <a:close/>
                  <a:moveTo>
                    <a:pt x="76" y="68"/>
                  </a:moveTo>
                  <a:cubicBezTo>
                    <a:pt x="32" y="68"/>
                    <a:pt x="32" y="68"/>
                    <a:pt x="32" y="68"/>
                  </a:cubicBezTo>
                  <a:cubicBezTo>
                    <a:pt x="32" y="44"/>
                    <a:pt x="32" y="44"/>
                    <a:pt x="32" y="44"/>
                  </a:cubicBezTo>
                  <a:cubicBezTo>
                    <a:pt x="32" y="37"/>
                    <a:pt x="35" y="31"/>
                    <a:pt x="39" y="27"/>
                  </a:cubicBezTo>
                  <a:cubicBezTo>
                    <a:pt x="43" y="22"/>
                    <a:pt x="48" y="20"/>
                    <a:pt x="54" y="20"/>
                  </a:cubicBezTo>
                  <a:cubicBezTo>
                    <a:pt x="60" y="20"/>
                    <a:pt x="66" y="22"/>
                    <a:pt x="70" y="27"/>
                  </a:cubicBezTo>
                  <a:cubicBezTo>
                    <a:pt x="74" y="31"/>
                    <a:pt x="76" y="37"/>
                    <a:pt x="76" y="44"/>
                  </a:cubicBezTo>
                  <a:lnTo>
                    <a:pt x="76" y="6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dirty="0"/>
            </a:p>
          </p:txBody>
        </p:sp>
        <p:sp>
          <p:nvSpPr>
            <p:cNvPr id="34" name="Freeform 38"/>
            <p:cNvSpPr>
              <a:spLocks/>
            </p:cNvSpPr>
            <p:nvPr/>
          </p:nvSpPr>
          <p:spPr bwMode="auto">
            <a:xfrm>
              <a:off x="6004616" y="2841806"/>
              <a:ext cx="59502" cy="131403"/>
            </a:xfrm>
            <a:custGeom>
              <a:avLst/>
              <a:gdLst>
                <a:gd name="T0" fmla="*/ 7 w 14"/>
                <a:gd name="T1" fmla="*/ 0 h 32"/>
                <a:gd name="T2" fmla="*/ 0 w 14"/>
                <a:gd name="T3" fmla="*/ 7 h 32"/>
                <a:gd name="T4" fmla="*/ 0 w 14"/>
                <a:gd name="T5" fmla="*/ 25 h 32"/>
                <a:gd name="T6" fmla="*/ 7 w 14"/>
                <a:gd name="T7" fmla="*/ 32 h 32"/>
                <a:gd name="T8" fmla="*/ 14 w 14"/>
                <a:gd name="T9" fmla="*/ 25 h 32"/>
                <a:gd name="T10" fmla="*/ 14 w 14"/>
                <a:gd name="T11" fmla="*/ 7 h 32"/>
                <a:gd name="T12" fmla="*/ 7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7" y="0"/>
                  </a:moveTo>
                  <a:cubicBezTo>
                    <a:pt x="4" y="0"/>
                    <a:pt x="0" y="3"/>
                    <a:pt x="0" y="7"/>
                  </a:cubicBezTo>
                  <a:cubicBezTo>
                    <a:pt x="0" y="25"/>
                    <a:pt x="0" y="25"/>
                    <a:pt x="0" y="25"/>
                  </a:cubicBezTo>
                  <a:cubicBezTo>
                    <a:pt x="0" y="29"/>
                    <a:pt x="4" y="32"/>
                    <a:pt x="7" y="32"/>
                  </a:cubicBezTo>
                  <a:cubicBezTo>
                    <a:pt x="11" y="32"/>
                    <a:pt x="14" y="29"/>
                    <a:pt x="14" y="25"/>
                  </a:cubicBezTo>
                  <a:cubicBezTo>
                    <a:pt x="14" y="7"/>
                    <a:pt x="14" y="7"/>
                    <a:pt x="14" y="7"/>
                  </a:cubicBezTo>
                  <a:cubicBezTo>
                    <a:pt x="14" y="3"/>
                    <a:pt x="11" y="0"/>
                    <a:pt x="7"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36" name="矩形 3"/>
          <p:cNvSpPr>
            <a:spLocks noChangeArrowheads="1"/>
          </p:cNvSpPr>
          <p:nvPr/>
        </p:nvSpPr>
        <p:spPr bwMode="auto">
          <a:xfrm>
            <a:off x="5393258" y="3021202"/>
            <a:ext cx="702742" cy="40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lgn="ctr">
              <a:spcBef>
                <a:spcPct val="0"/>
              </a:spcBef>
              <a:buFont typeface="Arial" charset="0"/>
              <a:buNone/>
            </a:pPr>
            <a:r>
              <a:rPr lang="zh-CN" altLang="en-US" sz="2200" b="1" dirty="0">
                <a:solidFill>
                  <a:schemeClr val="bg1"/>
                </a:solidFill>
                <a:latin typeface="Arial" panose="020B0604020202020204" pitchFamily="34" charset="0"/>
                <a:ea typeface="微软雅黑" pitchFamily="34" charset="-122"/>
                <a:cs typeface="Arial" panose="020B0604020202020204" pitchFamily="34" charset="0"/>
              </a:rPr>
              <a:t>模型</a:t>
            </a:r>
          </a:p>
        </p:txBody>
      </p:sp>
      <mc:AlternateContent xmlns:mc="http://schemas.openxmlformats.org/markup-compatibility/2006" xmlns:a14="http://schemas.microsoft.com/office/drawing/2010/main">
        <mc:Choice Requires="a14">
          <p:sp>
            <p:nvSpPr>
              <p:cNvPr id="37" name="矩形 47"/>
              <p:cNvSpPr>
                <a:spLocks noChangeArrowheads="1"/>
              </p:cNvSpPr>
              <p:nvPr/>
            </p:nvSpPr>
            <p:spPr bwMode="auto">
              <a:xfrm>
                <a:off x="523029" y="3513741"/>
                <a:ext cx="4310356" cy="21155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68573" tIns="34287" rIns="68573" bIns="34287">
                <a:spAutoFit/>
              </a:bodyPr>
              <a:lstStyle/>
              <a:p>
                <a:pPr algn="just">
                  <a:lnSpc>
                    <a:spcPct val="120000"/>
                  </a:lnSpc>
                  <a:spcBef>
                    <a:spcPct val="0"/>
                  </a:spcBef>
                </a:pPr>
                <a:r>
                  <a:rPr lang="en-US" altLang="zh-CN" sz="1400" dirty="0">
                    <a:solidFill>
                      <a:schemeClr val="tx1">
                        <a:lumMod val="75000"/>
                        <a:lumOff val="25000"/>
                      </a:schemeClr>
                    </a:solidFill>
                    <a:latin typeface="微软雅黑" pitchFamily="34" charset="-122"/>
                    <a:ea typeface="微软雅黑" pitchFamily="34" charset="-122"/>
                  </a:rPr>
                  <a:t>YOLOv7</a:t>
                </a:r>
                <a:r>
                  <a:rPr lang="zh-CN" altLang="zh-CN" sz="1400" dirty="0">
                    <a:solidFill>
                      <a:schemeClr val="tx1">
                        <a:lumMod val="75000"/>
                        <a:lumOff val="25000"/>
                      </a:schemeClr>
                    </a:solidFill>
                    <a:latin typeface="微软雅黑" pitchFamily="34" charset="-122"/>
                    <a:ea typeface="微软雅黑" pitchFamily="34" charset="-122"/>
                  </a:rPr>
                  <a:t>的</a:t>
                </a:r>
                <a:r>
                  <a:rPr lang="en-US" altLang="zh-CN" sz="1400" dirty="0">
                    <a:solidFill>
                      <a:schemeClr val="tx1">
                        <a:lumMod val="75000"/>
                        <a:lumOff val="25000"/>
                      </a:schemeClr>
                    </a:solidFill>
                    <a:latin typeface="微软雅黑" pitchFamily="34" charset="-122"/>
                    <a:ea typeface="微软雅黑" pitchFamily="34" charset="-122"/>
                  </a:rPr>
                  <a:t>Backbone</a:t>
                </a:r>
                <a:r>
                  <a:rPr lang="zh-CN" altLang="zh-CN" sz="1400" dirty="0">
                    <a:solidFill>
                      <a:schemeClr val="tx1">
                        <a:lumMod val="75000"/>
                        <a:lumOff val="25000"/>
                      </a:schemeClr>
                    </a:solidFill>
                    <a:latin typeface="微软雅黑" pitchFamily="34" charset="-122"/>
                    <a:ea typeface="微软雅黑" pitchFamily="34" charset="-122"/>
                  </a:rPr>
                  <a:t>模块如图所示，共</a:t>
                </a:r>
                <a:r>
                  <a:rPr lang="en-US" altLang="zh-CN" sz="1400" dirty="0">
                    <a:solidFill>
                      <a:schemeClr val="tx1">
                        <a:lumMod val="75000"/>
                        <a:lumOff val="25000"/>
                      </a:schemeClr>
                    </a:solidFill>
                    <a:latin typeface="微软雅黑" pitchFamily="34" charset="-122"/>
                    <a:ea typeface="微软雅黑" pitchFamily="34" charset="-122"/>
                  </a:rPr>
                  <a:t>50</a:t>
                </a:r>
                <a:r>
                  <a:rPr lang="zh-CN" altLang="zh-CN" sz="1400" dirty="0">
                    <a:solidFill>
                      <a:schemeClr val="tx1">
                        <a:lumMod val="75000"/>
                        <a:lumOff val="25000"/>
                      </a:schemeClr>
                    </a:solidFill>
                    <a:latin typeface="微软雅黑" pitchFamily="34" charset="-122"/>
                    <a:ea typeface="微软雅黑" pitchFamily="34" charset="-122"/>
                  </a:rPr>
                  <a:t>层</a:t>
                </a:r>
                <a:r>
                  <a:rPr lang="en-US" altLang="zh-CN" sz="1400" dirty="0">
                    <a:solidFill>
                      <a:schemeClr val="tx1">
                        <a:lumMod val="75000"/>
                        <a:lumOff val="25000"/>
                      </a:schemeClr>
                    </a:solidFill>
                    <a:latin typeface="微软雅黑" pitchFamily="34" charset="-122"/>
                    <a:ea typeface="微软雅黑" pitchFamily="34" charset="-122"/>
                  </a:rPr>
                  <a:t>,</a:t>
                </a:r>
                <a:r>
                  <a:rPr lang="zh-CN" altLang="zh-CN" sz="1400" dirty="0">
                    <a:solidFill>
                      <a:schemeClr val="tx1">
                        <a:lumMod val="75000"/>
                        <a:lumOff val="25000"/>
                      </a:schemeClr>
                    </a:solidFill>
                    <a:latin typeface="微软雅黑" pitchFamily="34" charset="-122"/>
                    <a:ea typeface="微软雅黑" pitchFamily="34" charset="-122"/>
                  </a:rPr>
                  <a:t>图中标注了关键的几层。首先是经过</a:t>
                </a:r>
                <a:r>
                  <a:rPr lang="en-US" altLang="zh-CN" sz="1400" dirty="0">
                    <a:solidFill>
                      <a:schemeClr val="tx1">
                        <a:lumMod val="75000"/>
                        <a:lumOff val="25000"/>
                      </a:schemeClr>
                    </a:solidFill>
                    <a:latin typeface="微软雅黑" pitchFamily="34" charset="-122"/>
                    <a:ea typeface="微软雅黑" pitchFamily="34" charset="-122"/>
                  </a:rPr>
                  <a:t>4</a:t>
                </a:r>
                <a:r>
                  <a:rPr lang="zh-CN" altLang="zh-CN" sz="1400" dirty="0">
                    <a:solidFill>
                      <a:schemeClr val="tx1">
                        <a:lumMod val="75000"/>
                        <a:lumOff val="25000"/>
                      </a:schemeClr>
                    </a:solidFill>
                    <a:latin typeface="微软雅黑" pitchFamily="34" charset="-122"/>
                    <a:ea typeface="微软雅黑" pitchFamily="34" charset="-122"/>
                  </a:rPr>
                  <a:t>层卷积层，</a:t>
                </a:r>
                <a:r>
                  <a:rPr lang="en-US" altLang="zh-CN" sz="1400" dirty="0">
                    <a:solidFill>
                      <a:schemeClr val="tx1">
                        <a:lumMod val="75000"/>
                        <a:lumOff val="25000"/>
                      </a:schemeClr>
                    </a:solidFill>
                    <a:latin typeface="微软雅黑" pitchFamily="34" charset="-122"/>
                    <a:ea typeface="微软雅黑" pitchFamily="34" charset="-122"/>
                  </a:rPr>
                  <a:t>CBS</a:t>
                </a:r>
                <a:r>
                  <a:rPr lang="zh-CN" altLang="zh-CN" sz="1400" dirty="0">
                    <a:solidFill>
                      <a:schemeClr val="tx1">
                        <a:lumMod val="75000"/>
                        <a:lumOff val="25000"/>
                      </a:schemeClr>
                    </a:solidFill>
                    <a:latin typeface="微软雅黑" pitchFamily="34" charset="-122"/>
                    <a:ea typeface="微软雅黑" pitchFamily="34" charset="-122"/>
                  </a:rPr>
                  <a:t>层主要由卷积层、批归一化层和激活函数</a:t>
                </a:r>
                <a:r>
                  <a:rPr lang="en-US" altLang="zh-CN" sz="1400" dirty="0" err="1">
                    <a:solidFill>
                      <a:schemeClr val="tx1">
                        <a:lumMod val="75000"/>
                        <a:lumOff val="25000"/>
                      </a:schemeClr>
                    </a:solidFill>
                    <a:latin typeface="微软雅黑" pitchFamily="34" charset="-122"/>
                    <a:ea typeface="微软雅黑" pitchFamily="34" charset="-122"/>
                  </a:rPr>
                  <a:t>SiLU</a:t>
                </a:r>
                <a:r>
                  <a:rPr lang="zh-CN" altLang="zh-CN" sz="1400" dirty="0">
                    <a:solidFill>
                      <a:schemeClr val="tx1">
                        <a:lumMod val="75000"/>
                        <a:lumOff val="25000"/>
                      </a:schemeClr>
                    </a:solidFill>
                    <a:latin typeface="微软雅黑" pitchFamily="34" charset="-122"/>
                    <a:ea typeface="微软雅黑" pitchFamily="34" charset="-122"/>
                  </a:rPr>
                  <a:t>构成。经过</a:t>
                </a:r>
                <a:r>
                  <a:rPr lang="en-US" altLang="zh-CN" sz="1400" dirty="0">
                    <a:solidFill>
                      <a:schemeClr val="tx1">
                        <a:lumMod val="75000"/>
                        <a:lumOff val="25000"/>
                      </a:schemeClr>
                    </a:solidFill>
                    <a:latin typeface="微软雅黑" pitchFamily="34" charset="-122"/>
                    <a:ea typeface="微软雅黑" pitchFamily="34" charset="-122"/>
                  </a:rPr>
                  <a:t>4</a:t>
                </a:r>
                <a:r>
                  <a:rPr lang="zh-CN" altLang="zh-CN" sz="1400" dirty="0">
                    <a:solidFill>
                      <a:schemeClr val="tx1">
                        <a:lumMod val="75000"/>
                        <a:lumOff val="25000"/>
                      </a:schemeClr>
                    </a:solidFill>
                    <a:latin typeface="微软雅黑" pitchFamily="34" charset="-122"/>
                    <a:ea typeface="微软雅黑" pitchFamily="34" charset="-122"/>
                  </a:rPr>
                  <a:t>个</a:t>
                </a:r>
                <a:r>
                  <a:rPr lang="en-US" altLang="zh-CN" sz="1400" dirty="0">
                    <a:solidFill>
                      <a:schemeClr val="tx1">
                        <a:lumMod val="75000"/>
                        <a:lumOff val="25000"/>
                      </a:schemeClr>
                    </a:solidFill>
                    <a:latin typeface="微软雅黑" pitchFamily="34" charset="-122"/>
                    <a:ea typeface="微软雅黑" pitchFamily="34" charset="-122"/>
                  </a:rPr>
                  <a:t>CBS</a:t>
                </a:r>
                <a:r>
                  <a:rPr lang="zh-CN" altLang="zh-CN" sz="1400" dirty="0">
                    <a:solidFill>
                      <a:schemeClr val="tx1">
                        <a:lumMod val="75000"/>
                        <a:lumOff val="25000"/>
                      </a:schemeClr>
                    </a:solidFill>
                    <a:latin typeface="微软雅黑" pitchFamily="34" charset="-122"/>
                    <a:ea typeface="微软雅黑" pitchFamily="34" charset="-122"/>
                  </a:rPr>
                  <a:t>层后，特征图变为</a:t>
                </a:r>
                <a14:m>
                  <m:oMath xmlns:m="http://schemas.openxmlformats.org/officeDocument/2006/math">
                    <m:r>
                      <a:rPr lang="en-US" altLang="zh-CN" sz="1400">
                        <a:solidFill>
                          <a:schemeClr val="tx1">
                            <a:lumMod val="75000"/>
                            <a:lumOff val="25000"/>
                          </a:schemeClr>
                        </a:solidFill>
                        <a:latin typeface="Cambria Math" panose="02040503050406030204" pitchFamily="18" charset="0"/>
                        <a:ea typeface="微软雅黑" pitchFamily="34" charset="-122"/>
                      </a:rPr>
                      <m:t>160×160×128</m:t>
                    </m:r>
                  </m:oMath>
                </a14:m>
                <a:r>
                  <a:rPr lang="zh-CN" altLang="zh-CN" sz="1400" dirty="0">
                    <a:solidFill>
                      <a:schemeClr val="tx1">
                        <a:lumMod val="75000"/>
                        <a:lumOff val="25000"/>
                      </a:schemeClr>
                    </a:solidFill>
                    <a:latin typeface="微软雅黑" pitchFamily="34" charset="-122"/>
                    <a:ea typeface="微软雅黑" pitchFamily="34" charset="-122"/>
                  </a:rPr>
                  <a:t>大小。随后会经过</a:t>
                </a:r>
                <a:r>
                  <a:rPr lang="en-US" altLang="zh-CN" sz="1400" dirty="0">
                    <a:solidFill>
                      <a:schemeClr val="tx1">
                        <a:lumMod val="75000"/>
                        <a:lumOff val="25000"/>
                      </a:schemeClr>
                    </a:solidFill>
                    <a:latin typeface="微软雅黑" pitchFamily="34" charset="-122"/>
                    <a:ea typeface="微软雅黑" pitchFamily="34" charset="-122"/>
                  </a:rPr>
                  <a:t>ELAN</a:t>
                </a:r>
                <a:r>
                  <a:rPr lang="zh-CN" altLang="zh-CN" sz="1400" dirty="0">
                    <a:solidFill>
                      <a:schemeClr val="tx1">
                        <a:lumMod val="75000"/>
                        <a:lumOff val="25000"/>
                      </a:schemeClr>
                    </a:solidFill>
                    <a:latin typeface="微软雅黑" pitchFamily="34" charset="-122"/>
                    <a:ea typeface="微软雅黑" pitchFamily="34" charset="-122"/>
                  </a:rPr>
                  <a:t>模块，</a:t>
                </a:r>
                <a:r>
                  <a:rPr lang="en-US" altLang="zh-CN" sz="1400" dirty="0">
                    <a:solidFill>
                      <a:schemeClr val="tx1">
                        <a:lumMod val="75000"/>
                        <a:lumOff val="25000"/>
                      </a:schemeClr>
                    </a:solidFill>
                    <a:latin typeface="微软雅黑" pitchFamily="34" charset="-122"/>
                    <a:ea typeface="微软雅黑" pitchFamily="34" charset="-122"/>
                  </a:rPr>
                  <a:t>ELAN</a:t>
                </a:r>
                <a:r>
                  <a:rPr lang="zh-CN" altLang="zh-CN" sz="1400" dirty="0">
                    <a:solidFill>
                      <a:schemeClr val="tx1">
                        <a:lumMod val="75000"/>
                        <a:lumOff val="25000"/>
                      </a:schemeClr>
                    </a:solidFill>
                    <a:latin typeface="微软雅黑" pitchFamily="34" charset="-122"/>
                    <a:ea typeface="微软雅黑" pitchFamily="34" charset="-122"/>
                  </a:rPr>
                  <a:t>由多个</a:t>
                </a:r>
                <a:r>
                  <a:rPr lang="en-US" altLang="zh-CN" sz="1400" dirty="0">
                    <a:solidFill>
                      <a:schemeClr val="tx1">
                        <a:lumMod val="75000"/>
                        <a:lumOff val="25000"/>
                      </a:schemeClr>
                    </a:solidFill>
                    <a:latin typeface="微软雅黑" pitchFamily="34" charset="-122"/>
                    <a:ea typeface="微软雅黑" pitchFamily="34" charset="-122"/>
                  </a:rPr>
                  <a:t>CBS</a:t>
                </a:r>
                <a:r>
                  <a:rPr lang="zh-CN" altLang="zh-CN" sz="1400" dirty="0">
                    <a:solidFill>
                      <a:schemeClr val="tx1">
                        <a:lumMod val="75000"/>
                        <a:lumOff val="25000"/>
                      </a:schemeClr>
                    </a:solidFill>
                    <a:latin typeface="微软雅黑" pitchFamily="34" charset="-122"/>
                    <a:ea typeface="微软雅黑" pitchFamily="34" charset="-122"/>
                  </a:rPr>
                  <a:t>构成，其输入输出特征大小保持不变，通道数在开始的两个</a:t>
                </a:r>
                <a:r>
                  <a:rPr lang="en-US" altLang="zh-CN" sz="1400" dirty="0">
                    <a:solidFill>
                      <a:schemeClr val="tx1">
                        <a:lumMod val="75000"/>
                        <a:lumOff val="25000"/>
                      </a:schemeClr>
                    </a:solidFill>
                    <a:latin typeface="微软雅黑" pitchFamily="34" charset="-122"/>
                    <a:ea typeface="微软雅黑" pitchFamily="34" charset="-122"/>
                  </a:rPr>
                  <a:t>CBS</a:t>
                </a:r>
                <a:r>
                  <a:rPr lang="zh-CN" altLang="zh-CN" sz="1400" dirty="0">
                    <a:solidFill>
                      <a:schemeClr val="tx1">
                        <a:lumMod val="75000"/>
                        <a:lumOff val="25000"/>
                      </a:schemeClr>
                    </a:solidFill>
                    <a:latin typeface="微软雅黑" pitchFamily="34" charset="-122"/>
                    <a:ea typeface="微软雅黑" pitchFamily="34" charset="-122"/>
                  </a:rPr>
                  <a:t>会有变化，后面的几个输入通道都是和输出通道保持一致的，并经过最后一个</a:t>
                </a:r>
                <a:r>
                  <a:rPr lang="en-US" altLang="zh-CN" sz="1400" dirty="0">
                    <a:solidFill>
                      <a:schemeClr val="tx1">
                        <a:lumMod val="75000"/>
                        <a:lumOff val="25000"/>
                      </a:schemeClr>
                    </a:solidFill>
                    <a:latin typeface="微软雅黑" pitchFamily="34" charset="-122"/>
                    <a:ea typeface="微软雅黑" pitchFamily="34" charset="-122"/>
                  </a:rPr>
                  <a:t>CBS</a:t>
                </a:r>
                <a:r>
                  <a:rPr lang="zh-CN" altLang="zh-CN" sz="1400" dirty="0">
                    <a:solidFill>
                      <a:schemeClr val="tx1">
                        <a:lumMod val="75000"/>
                        <a:lumOff val="25000"/>
                      </a:schemeClr>
                    </a:solidFill>
                    <a:latin typeface="微软雅黑" pitchFamily="34" charset="-122"/>
                    <a:ea typeface="微软雅黑" pitchFamily="34" charset="-122"/>
                  </a:rPr>
                  <a:t>输出为需要的通道。</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mc:Choice>
        <mc:Fallback xmlns="">
          <p:sp>
            <p:nvSpPr>
              <p:cNvPr id="37" name="矩形 47"/>
              <p:cNvSpPr>
                <a:spLocks noRot="1" noChangeAspect="1" noMove="1" noResize="1" noEditPoints="1" noAdjustHandles="1" noChangeArrowheads="1" noChangeShapeType="1" noTextEdit="1"/>
              </p:cNvSpPr>
              <p:nvPr/>
            </p:nvSpPr>
            <p:spPr bwMode="auto">
              <a:xfrm>
                <a:off x="523029" y="3513741"/>
                <a:ext cx="4310356" cy="2115573"/>
              </a:xfrm>
              <a:prstGeom prst="rect">
                <a:avLst/>
              </a:prstGeom>
              <a:blipFill>
                <a:blip r:embed="rId4"/>
                <a:stretch>
                  <a:fillRect l="-990" r="-849" b="-28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8" name="矩形 3"/>
          <p:cNvSpPr>
            <a:spLocks noChangeArrowheads="1"/>
          </p:cNvSpPr>
          <p:nvPr/>
        </p:nvSpPr>
        <p:spPr bwMode="auto">
          <a:xfrm>
            <a:off x="1794639" y="2840386"/>
            <a:ext cx="1767136" cy="36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r>
              <a:rPr lang="en-US" altLang="zh-CN" dirty="0"/>
              <a:t>Backbone</a:t>
            </a:r>
            <a:r>
              <a:rPr lang="zh-CN" altLang="en-US" dirty="0"/>
              <a:t>模块</a:t>
            </a:r>
            <a:endParaRPr lang="zh-CN" altLang="zh-CN" dirty="0"/>
          </a:p>
        </p:txBody>
      </p:sp>
      <p:sp>
        <p:nvSpPr>
          <p:cNvPr id="39" name="矩形 47"/>
          <p:cNvSpPr>
            <a:spLocks noChangeArrowheads="1"/>
          </p:cNvSpPr>
          <p:nvPr/>
        </p:nvSpPr>
        <p:spPr bwMode="auto">
          <a:xfrm>
            <a:off x="6589587" y="5217858"/>
            <a:ext cx="5131123" cy="82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just">
              <a:lnSpc>
                <a:spcPct val="120000"/>
              </a:lnSpc>
              <a:spcBef>
                <a:spcPct val="0"/>
              </a:spcBef>
            </a:pPr>
            <a:r>
              <a:rPr lang="en-US" altLang="zh-CN" sz="1400" dirty="0">
                <a:solidFill>
                  <a:schemeClr val="tx1">
                    <a:lumMod val="75000"/>
                    <a:lumOff val="25000"/>
                  </a:schemeClr>
                </a:solidFill>
                <a:latin typeface="微软雅黑" pitchFamily="34" charset="-122"/>
                <a:ea typeface="微软雅黑" pitchFamily="34" charset="-122"/>
              </a:rPr>
              <a:t>Head</a:t>
            </a:r>
            <a:r>
              <a:rPr lang="zh-CN" altLang="zh-CN" sz="1400" dirty="0">
                <a:solidFill>
                  <a:schemeClr val="tx1">
                    <a:lumMod val="75000"/>
                    <a:lumOff val="25000"/>
                  </a:schemeClr>
                </a:solidFill>
                <a:latin typeface="微软雅黑" pitchFamily="34" charset="-122"/>
                <a:ea typeface="微软雅黑" pitchFamily="34" charset="-122"/>
              </a:rPr>
              <a:t>模块就是一个</a:t>
            </a:r>
            <a:r>
              <a:rPr lang="en-US" altLang="zh-CN" sz="1400" dirty="0" err="1">
                <a:solidFill>
                  <a:schemeClr val="tx1">
                    <a:lumMod val="75000"/>
                    <a:lumOff val="25000"/>
                  </a:schemeClr>
                </a:solidFill>
                <a:latin typeface="微软雅黑" pitchFamily="34" charset="-122"/>
                <a:ea typeface="微软雅黑" pitchFamily="34" charset="-122"/>
              </a:rPr>
              <a:t>pafpn</a:t>
            </a:r>
            <a:r>
              <a:rPr lang="zh-CN" altLang="zh-CN" sz="1400" dirty="0">
                <a:solidFill>
                  <a:schemeClr val="tx1">
                    <a:lumMod val="75000"/>
                    <a:lumOff val="25000"/>
                  </a:schemeClr>
                </a:solidFill>
                <a:latin typeface="微软雅黑" pitchFamily="34" charset="-122"/>
                <a:ea typeface="微软雅黑" pitchFamily="34" charset="-122"/>
              </a:rPr>
              <a:t>（</a:t>
            </a:r>
            <a:r>
              <a:rPr lang="en-US" altLang="zh-CN" sz="1400" dirty="0" err="1">
                <a:solidFill>
                  <a:schemeClr val="tx1">
                    <a:lumMod val="75000"/>
                    <a:lumOff val="25000"/>
                  </a:schemeClr>
                </a:solidFill>
                <a:latin typeface="微软雅黑" pitchFamily="34" charset="-122"/>
                <a:ea typeface="微软雅黑" pitchFamily="34" charset="-122"/>
              </a:rPr>
              <a:t>PANet+FPN</a:t>
            </a:r>
            <a:r>
              <a:rPr lang="zh-CN" altLang="zh-CN" sz="1400" dirty="0">
                <a:solidFill>
                  <a:schemeClr val="tx1">
                    <a:lumMod val="75000"/>
                    <a:lumOff val="25000"/>
                  </a:schemeClr>
                </a:solidFill>
                <a:latin typeface="微软雅黑" pitchFamily="34" charset="-122"/>
                <a:ea typeface="微软雅黑" pitchFamily="34" charset="-122"/>
              </a:rPr>
              <a:t>）的结构</a:t>
            </a:r>
            <a:r>
              <a:rPr lang="zh-CN" altLang="en-US" sz="1400" dirty="0">
                <a:solidFill>
                  <a:schemeClr val="tx1">
                    <a:lumMod val="75000"/>
                    <a:lumOff val="25000"/>
                  </a:schemeClr>
                </a:solidFill>
                <a:latin typeface="微软雅黑" pitchFamily="34" charset="-122"/>
                <a:ea typeface="微软雅黑" pitchFamily="34" charset="-122"/>
              </a:rPr>
              <a:t>，</a:t>
            </a:r>
            <a:r>
              <a:rPr lang="zh-CN" altLang="zh-CN" sz="1400" dirty="0">
                <a:solidFill>
                  <a:schemeClr val="tx1">
                    <a:lumMod val="75000"/>
                    <a:lumOff val="25000"/>
                  </a:schemeClr>
                </a:solidFill>
                <a:latin typeface="微软雅黑" pitchFamily="34" charset="-122"/>
                <a:ea typeface="微软雅黑" pitchFamily="34" charset="-122"/>
              </a:rPr>
              <a:t>和之前的</a:t>
            </a:r>
            <a:r>
              <a:rPr lang="en-US" altLang="zh-CN" sz="1400" dirty="0">
                <a:solidFill>
                  <a:schemeClr val="tx1">
                    <a:lumMod val="75000"/>
                    <a:lumOff val="25000"/>
                  </a:schemeClr>
                </a:solidFill>
                <a:latin typeface="微软雅黑" pitchFamily="34" charset="-122"/>
                <a:ea typeface="微软雅黑" pitchFamily="34" charset="-122"/>
              </a:rPr>
              <a:t>YOLOv4</a:t>
            </a:r>
            <a:r>
              <a:rPr lang="zh-CN" altLang="zh-CN" sz="1400" dirty="0">
                <a:solidFill>
                  <a:schemeClr val="tx1">
                    <a:lumMod val="75000"/>
                    <a:lumOff val="25000"/>
                  </a:schemeClr>
                </a:solidFill>
                <a:latin typeface="微软雅黑" pitchFamily="34" charset="-122"/>
                <a:ea typeface="微软雅黑" pitchFamily="34" charset="-122"/>
              </a:rPr>
              <a:t>，</a:t>
            </a:r>
            <a:r>
              <a:rPr lang="en-US" altLang="zh-CN" sz="1400" dirty="0">
                <a:solidFill>
                  <a:schemeClr val="tx1">
                    <a:lumMod val="75000"/>
                    <a:lumOff val="25000"/>
                  </a:schemeClr>
                </a:solidFill>
                <a:latin typeface="微软雅黑" pitchFamily="34" charset="-122"/>
                <a:ea typeface="微软雅黑" pitchFamily="34" charset="-122"/>
              </a:rPr>
              <a:t>YOLOv5 </a:t>
            </a:r>
            <a:r>
              <a:rPr lang="zh-CN" altLang="zh-CN" sz="1400" dirty="0">
                <a:solidFill>
                  <a:schemeClr val="tx1">
                    <a:lumMod val="75000"/>
                    <a:lumOff val="25000"/>
                  </a:schemeClr>
                </a:solidFill>
                <a:latin typeface="微软雅黑" pitchFamily="34" charset="-122"/>
                <a:ea typeface="微软雅黑" pitchFamily="34" charset="-122"/>
              </a:rPr>
              <a:t>一样，区别在于将</a:t>
            </a:r>
            <a:r>
              <a:rPr lang="en-US" altLang="zh-CN" sz="1400" dirty="0">
                <a:solidFill>
                  <a:schemeClr val="tx1">
                    <a:lumMod val="75000"/>
                    <a:lumOff val="25000"/>
                  </a:schemeClr>
                </a:solidFill>
                <a:latin typeface="微软雅黑" pitchFamily="34" charset="-122"/>
                <a:ea typeface="微软雅黑" pitchFamily="34" charset="-122"/>
              </a:rPr>
              <a:t>YOLOv5</a:t>
            </a:r>
            <a:r>
              <a:rPr lang="zh-CN" altLang="zh-CN" sz="1400" dirty="0">
                <a:solidFill>
                  <a:schemeClr val="tx1">
                    <a:lumMod val="75000"/>
                    <a:lumOff val="25000"/>
                  </a:schemeClr>
                </a:solidFill>
                <a:latin typeface="微软雅黑" pitchFamily="34" charset="-122"/>
                <a:ea typeface="微软雅黑" pitchFamily="34" charset="-122"/>
              </a:rPr>
              <a:t>中的</a:t>
            </a:r>
            <a:r>
              <a:rPr lang="en-US" altLang="zh-CN" sz="1400" dirty="0">
                <a:solidFill>
                  <a:schemeClr val="tx1">
                    <a:lumMod val="75000"/>
                    <a:lumOff val="25000"/>
                  </a:schemeClr>
                </a:solidFill>
                <a:latin typeface="微软雅黑" pitchFamily="34" charset="-122"/>
                <a:ea typeface="微软雅黑" pitchFamily="34" charset="-122"/>
              </a:rPr>
              <a:t>CSP</a:t>
            </a:r>
            <a:r>
              <a:rPr lang="zh-CN" altLang="zh-CN" sz="1400" dirty="0">
                <a:solidFill>
                  <a:schemeClr val="tx1">
                    <a:lumMod val="75000"/>
                    <a:lumOff val="25000"/>
                  </a:schemeClr>
                </a:solidFill>
                <a:latin typeface="微软雅黑" pitchFamily="34" charset="-122"/>
                <a:ea typeface="微软雅黑" pitchFamily="34" charset="-122"/>
              </a:rPr>
              <a:t>模块换成了</a:t>
            </a:r>
            <a:r>
              <a:rPr lang="en-US" altLang="zh-CN" sz="1400" dirty="0">
                <a:solidFill>
                  <a:schemeClr val="tx1">
                    <a:lumMod val="75000"/>
                    <a:lumOff val="25000"/>
                  </a:schemeClr>
                </a:solidFill>
                <a:latin typeface="微软雅黑" pitchFamily="34" charset="-122"/>
                <a:ea typeface="微软雅黑" pitchFamily="34" charset="-122"/>
              </a:rPr>
              <a:t>ELAN-H</a:t>
            </a:r>
            <a:r>
              <a:rPr lang="zh-CN" altLang="zh-CN" sz="1400" dirty="0">
                <a:solidFill>
                  <a:schemeClr val="tx1">
                    <a:lumMod val="75000"/>
                    <a:lumOff val="25000"/>
                  </a:schemeClr>
                </a:solidFill>
                <a:latin typeface="微软雅黑" pitchFamily="34" charset="-122"/>
                <a:ea typeface="微软雅黑" pitchFamily="34" charset="-122"/>
              </a:rPr>
              <a:t>模块，同时下采样变成</a:t>
            </a:r>
            <a:r>
              <a:rPr lang="en-US" altLang="zh-CN" sz="1400" dirty="0">
                <a:solidFill>
                  <a:schemeClr val="tx1">
                    <a:lumMod val="75000"/>
                    <a:lumOff val="25000"/>
                  </a:schemeClr>
                </a:solidFill>
                <a:latin typeface="微软雅黑" pitchFamily="34" charset="-122"/>
                <a:ea typeface="微软雅黑" pitchFamily="34" charset="-122"/>
              </a:rPr>
              <a:t>MP2 </a:t>
            </a:r>
            <a:r>
              <a:rPr lang="zh-CN" altLang="zh-CN" sz="1400" dirty="0">
                <a:solidFill>
                  <a:schemeClr val="tx1">
                    <a:lumMod val="75000"/>
                    <a:lumOff val="25000"/>
                  </a:schemeClr>
                </a:solidFill>
                <a:latin typeface="微软雅黑" pitchFamily="34" charset="-122"/>
                <a:ea typeface="微软雅黑" pitchFamily="34" charset="-122"/>
              </a:rPr>
              <a:t>层。</a:t>
            </a:r>
            <a:endParaRPr lang="zh-CN" altLang="en-US" sz="1400" dirty="0">
              <a:solidFill>
                <a:schemeClr val="tx1">
                  <a:lumMod val="75000"/>
                  <a:lumOff val="25000"/>
                </a:schemeClr>
              </a:solidFill>
              <a:latin typeface="微软雅黑" pitchFamily="34" charset="-122"/>
              <a:ea typeface="微软雅黑" pitchFamily="34" charset="-122"/>
              <a:sym typeface="微软雅黑" pitchFamily="34" charset="-122"/>
            </a:endParaRPr>
          </a:p>
        </p:txBody>
      </p:sp>
      <p:sp>
        <p:nvSpPr>
          <p:cNvPr id="40" name="矩形 3"/>
          <p:cNvSpPr>
            <a:spLocks noChangeArrowheads="1"/>
          </p:cNvSpPr>
          <p:nvPr/>
        </p:nvSpPr>
        <p:spPr bwMode="auto">
          <a:xfrm>
            <a:off x="8516039" y="4596281"/>
            <a:ext cx="1278221" cy="36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r>
              <a:rPr lang="zh-CN" altLang="zh-CN" dirty="0"/>
              <a:t> </a:t>
            </a:r>
            <a:r>
              <a:rPr lang="en-US" altLang="zh-CN" dirty="0"/>
              <a:t>Head</a:t>
            </a:r>
            <a:r>
              <a:rPr lang="zh-CN" altLang="en-US" dirty="0"/>
              <a:t>模块</a:t>
            </a:r>
            <a:endParaRPr lang="zh-CN" altLang="zh-CN" dirty="0"/>
          </a:p>
        </p:txBody>
      </p:sp>
      <p:sp>
        <p:nvSpPr>
          <p:cNvPr id="17" name="矩形 3"/>
          <p:cNvSpPr>
            <a:spLocks noChangeArrowheads="1"/>
          </p:cNvSpPr>
          <p:nvPr/>
        </p:nvSpPr>
        <p:spPr bwMode="auto">
          <a:xfrm>
            <a:off x="1073958" y="226807"/>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zh-CN" altLang="en-US" b="1" dirty="0">
                <a:solidFill>
                  <a:schemeClr val="tx1">
                    <a:lumMod val="75000"/>
                    <a:lumOff val="25000"/>
                  </a:schemeClr>
                </a:solidFill>
              </a:rPr>
              <a:t>模型介绍</a:t>
            </a:r>
          </a:p>
        </p:txBody>
      </p:sp>
      <p:sp>
        <p:nvSpPr>
          <p:cNvPr id="18" name="文本框 37"/>
          <p:cNvSpPr txBox="1"/>
          <p:nvPr/>
        </p:nvSpPr>
        <p:spPr>
          <a:xfrm>
            <a:off x="1073958" y="757270"/>
            <a:ext cx="2308007" cy="338546"/>
          </a:xfrm>
          <a:prstGeom prst="rect">
            <a:avLst/>
          </a:prstGeom>
          <a:noFill/>
        </p:spPr>
        <p:txBody>
          <a:bodyPr wrap="square" lIns="91431" tIns="45716" rIns="91431" bIns="45716" rtlCol="0">
            <a:spAutoFit/>
          </a:bodyPr>
          <a:lstStyle/>
          <a:p>
            <a:r>
              <a:rPr lang="en-US" altLang="zh-CN" sz="1600" dirty="0">
                <a:solidFill>
                  <a:schemeClr val="tx1">
                    <a:lumMod val="65000"/>
                    <a:lumOff val="35000"/>
                  </a:schemeClr>
                </a:solidFill>
                <a:latin typeface="Arial" panose="020B0604020202020204" pitchFamily="34" charset="0"/>
                <a:cs typeface="Arial" panose="020B0604020202020204" pitchFamily="34" charset="0"/>
              </a:rPr>
              <a:t>Model introduction</a:t>
            </a:r>
            <a:endParaRPr lang="zh-CN" altLang="en-US" sz="1600" baseline="-3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 name="图片 2">
            <a:extLst>
              <a:ext uri="{FF2B5EF4-FFF2-40B4-BE49-F238E27FC236}">
                <a16:creationId xmlns:a16="http://schemas.microsoft.com/office/drawing/2014/main" id="{95192357-3A00-47D6-8D48-FF2696C21E7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66042" y="1498256"/>
            <a:ext cx="5152036" cy="103040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图片 4">
            <a:extLst>
              <a:ext uri="{FF2B5EF4-FFF2-40B4-BE49-F238E27FC236}">
                <a16:creationId xmlns:a16="http://schemas.microsoft.com/office/drawing/2014/main" id="{B6BA76F5-D134-4AD6-AD62-5E9D3CB982A7}"/>
              </a:ext>
            </a:extLst>
          </p:cNvPr>
          <p:cNvPicPr>
            <a:picLocks noChangeAspect="1"/>
          </p:cNvPicPr>
          <p:nvPr/>
        </p:nvPicPr>
        <p:blipFill rotWithShape="1">
          <a:blip r:embed="rId6">
            <a:extLst>
              <a:ext uri="{28A0092B-C50C-407E-A947-70E740481C1C}">
                <a14:useLocalDpi xmlns:a14="http://schemas.microsoft.com/office/drawing/2010/main" val="0"/>
              </a:ext>
            </a:extLst>
          </a:blip>
          <a:srcRect l="37479" r="867"/>
          <a:stretch/>
        </p:blipFill>
        <p:spPr>
          <a:xfrm>
            <a:off x="7039748" y="1502330"/>
            <a:ext cx="4230804" cy="295930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图片 14">
            <a:extLst>
              <a:ext uri="{FF2B5EF4-FFF2-40B4-BE49-F238E27FC236}">
                <a16:creationId xmlns:a16="http://schemas.microsoft.com/office/drawing/2014/main" id="{69DE2177-01EA-4906-941A-B06F3F0D2038}"/>
              </a:ext>
            </a:extLst>
          </p:cNvPr>
          <p:cNvPicPr>
            <a:picLocks noChangeAspect="1"/>
          </p:cNvPicPr>
          <p:nvPr/>
        </p:nvPicPr>
        <p:blipFill>
          <a:blip r:embed="rId7" cstate="print">
            <a:extLst>
              <a:ext uri="{BEBA8EAE-BF5A-486C-A8C5-ECC9F3942E4B}">
                <a14:imgProps xmlns:a14="http://schemas.microsoft.com/office/drawing/2010/main">
                  <a14:imgLayer r:embed="rId8">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665964" y="-340766"/>
            <a:ext cx="1809985" cy="2534617"/>
          </a:xfrm>
          <a:prstGeom prst="rect">
            <a:avLst/>
          </a:prstGeom>
          <a:effectLst>
            <a:outerShdw blurRad="50800" dist="1066800" dir="15840000" sx="1000" sy="1000" algn="ctr" rotWithShape="0">
              <a:srgbClr val="000000"/>
            </a:outerShdw>
          </a:effectLst>
        </p:spPr>
      </p:pic>
    </p:spTree>
    <p:extLst>
      <p:ext uri="{BB962C8B-B14F-4D97-AF65-F5344CB8AC3E}">
        <p14:creationId xmlns:p14="http://schemas.microsoft.com/office/powerpoint/2010/main" val="1644996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250"/>
                                        <p:tgtEl>
                                          <p:spTgt spid="32"/>
                                        </p:tgtEl>
                                      </p:cBhvr>
                                    </p:animEffect>
                                  </p:childTnLst>
                                </p:cTn>
                              </p:par>
                            </p:childTnLst>
                          </p:cTn>
                        </p:par>
                        <p:par>
                          <p:cTn id="16" fill="hold">
                            <p:stCondLst>
                              <p:cond delay="1250"/>
                            </p:stCondLst>
                            <p:childTnLst>
                              <p:par>
                                <p:cTn id="17" presetID="22" presetClass="entr" presetSubtype="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250"/>
                                        <p:tgtEl>
                                          <p:spTgt spid="36"/>
                                        </p:tgtEl>
                                      </p:cBhvr>
                                    </p:animEffect>
                                  </p:childTnLst>
                                </p:cTn>
                              </p:par>
                            </p:childTnLst>
                          </p:cTn>
                        </p:par>
                        <p:par>
                          <p:cTn id="20" fill="hold">
                            <p:stCondLst>
                              <p:cond delay="1500"/>
                            </p:stCondLst>
                            <p:childTnLst>
                              <p:par>
                                <p:cTn id="21" presetID="37"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anim calcmode="lin" valueType="num">
                                      <p:cBhvr>
                                        <p:cTn id="24" dur="500" fill="hold"/>
                                        <p:tgtEl>
                                          <p:spTgt spid="38"/>
                                        </p:tgtEl>
                                        <p:attrNameLst>
                                          <p:attrName>ppt_x</p:attrName>
                                        </p:attrNameLst>
                                      </p:cBhvr>
                                      <p:tavLst>
                                        <p:tav tm="0">
                                          <p:val>
                                            <p:strVal val="#ppt_x"/>
                                          </p:val>
                                        </p:tav>
                                        <p:tav tm="100000">
                                          <p:val>
                                            <p:strVal val="#ppt_x"/>
                                          </p:val>
                                        </p:tav>
                                      </p:tavLst>
                                    </p:anim>
                                    <p:anim calcmode="lin" valueType="num">
                                      <p:cBhvr>
                                        <p:cTn id="25" dur="450" decel="100000" fill="hold"/>
                                        <p:tgtEl>
                                          <p:spTgt spid="38"/>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38"/>
                                        </p:tgtEl>
                                        <p:attrNameLst>
                                          <p:attrName>ppt_y</p:attrName>
                                        </p:attrNameLst>
                                      </p:cBhvr>
                                      <p:tavLst>
                                        <p:tav tm="0">
                                          <p:val>
                                            <p:strVal val="#ppt_y-.03"/>
                                          </p:val>
                                        </p:tav>
                                        <p:tav tm="100000">
                                          <p:val>
                                            <p:strVal val="#ppt_y"/>
                                          </p:val>
                                        </p:tav>
                                      </p:tavLst>
                                    </p:anim>
                                  </p:childTnLst>
                                </p:cTn>
                              </p:par>
                              <p:par>
                                <p:cTn id="27" presetID="37"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anim calcmode="lin" valueType="num">
                                      <p:cBhvr>
                                        <p:cTn id="30" dur="500" fill="hold"/>
                                        <p:tgtEl>
                                          <p:spTgt spid="37"/>
                                        </p:tgtEl>
                                        <p:attrNameLst>
                                          <p:attrName>ppt_x</p:attrName>
                                        </p:attrNameLst>
                                      </p:cBhvr>
                                      <p:tavLst>
                                        <p:tav tm="0">
                                          <p:val>
                                            <p:strVal val="#ppt_x"/>
                                          </p:val>
                                        </p:tav>
                                        <p:tav tm="100000">
                                          <p:val>
                                            <p:strVal val="#ppt_x"/>
                                          </p:val>
                                        </p:tav>
                                      </p:tavLst>
                                    </p:anim>
                                    <p:anim calcmode="lin" valueType="num">
                                      <p:cBhvr>
                                        <p:cTn id="31" dur="450" decel="100000" fill="hold"/>
                                        <p:tgtEl>
                                          <p:spTgt spid="37"/>
                                        </p:tgtEl>
                                        <p:attrNameLst>
                                          <p:attrName>ppt_y</p:attrName>
                                        </p:attrNameLst>
                                      </p:cBhvr>
                                      <p:tavLst>
                                        <p:tav tm="0">
                                          <p:val>
                                            <p:strVal val="#ppt_y+1"/>
                                          </p:val>
                                        </p:tav>
                                        <p:tav tm="100000">
                                          <p:val>
                                            <p:strVal val="#ppt_y-.03"/>
                                          </p:val>
                                        </p:tav>
                                      </p:tavLst>
                                    </p:anim>
                                    <p:anim calcmode="lin" valueType="num">
                                      <p:cBhvr>
                                        <p:cTn id="32" dur="50" accel="100000" fill="hold">
                                          <p:stCondLst>
                                            <p:cond delay="450"/>
                                          </p:stCondLst>
                                        </p:cTn>
                                        <p:tgtEl>
                                          <p:spTgt spid="37"/>
                                        </p:tgtEl>
                                        <p:attrNameLst>
                                          <p:attrName>ppt_y</p:attrName>
                                        </p:attrNameLst>
                                      </p:cBhvr>
                                      <p:tavLst>
                                        <p:tav tm="0">
                                          <p:val>
                                            <p:strVal val="#ppt_y-.03"/>
                                          </p:val>
                                        </p:tav>
                                        <p:tav tm="100000">
                                          <p:val>
                                            <p:strVal val="#ppt_y"/>
                                          </p:val>
                                        </p:tav>
                                      </p:tavLst>
                                    </p:anim>
                                  </p:childTnLst>
                                </p:cTn>
                              </p:par>
                              <p:par>
                                <p:cTn id="33" presetID="37"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anim calcmode="lin" valueType="num">
                                      <p:cBhvr>
                                        <p:cTn id="36" dur="500" fill="hold"/>
                                        <p:tgtEl>
                                          <p:spTgt spid="40"/>
                                        </p:tgtEl>
                                        <p:attrNameLst>
                                          <p:attrName>ppt_x</p:attrName>
                                        </p:attrNameLst>
                                      </p:cBhvr>
                                      <p:tavLst>
                                        <p:tav tm="0">
                                          <p:val>
                                            <p:strVal val="#ppt_x"/>
                                          </p:val>
                                        </p:tav>
                                        <p:tav tm="100000">
                                          <p:val>
                                            <p:strVal val="#ppt_x"/>
                                          </p:val>
                                        </p:tav>
                                      </p:tavLst>
                                    </p:anim>
                                    <p:anim calcmode="lin" valueType="num">
                                      <p:cBhvr>
                                        <p:cTn id="37" dur="450" decel="100000" fill="hold"/>
                                        <p:tgtEl>
                                          <p:spTgt spid="40"/>
                                        </p:tgtEl>
                                        <p:attrNameLst>
                                          <p:attrName>ppt_y</p:attrName>
                                        </p:attrNameLst>
                                      </p:cBhvr>
                                      <p:tavLst>
                                        <p:tav tm="0">
                                          <p:val>
                                            <p:strVal val="#ppt_y+1"/>
                                          </p:val>
                                        </p:tav>
                                        <p:tav tm="100000">
                                          <p:val>
                                            <p:strVal val="#ppt_y-.03"/>
                                          </p:val>
                                        </p:tav>
                                      </p:tavLst>
                                    </p:anim>
                                    <p:anim calcmode="lin" valueType="num">
                                      <p:cBhvr>
                                        <p:cTn id="38" dur="50" accel="100000" fill="hold">
                                          <p:stCondLst>
                                            <p:cond delay="450"/>
                                          </p:stCondLst>
                                        </p:cTn>
                                        <p:tgtEl>
                                          <p:spTgt spid="40"/>
                                        </p:tgtEl>
                                        <p:attrNameLst>
                                          <p:attrName>ppt_y</p:attrName>
                                        </p:attrNameLst>
                                      </p:cBhvr>
                                      <p:tavLst>
                                        <p:tav tm="0">
                                          <p:val>
                                            <p:strVal val="#ppt_y-.03"/>
                                          </p:val>
                                        </p:tav>
                                        <p:tav tm="100000">
                                          <p:val>
                                            <p:strVal val="#ppt_y"/>
                                          </p:val>
                                        </p:tav>
                                      </p:tavLst>
                                    </p:anim>
                                  </p:childTnLst>
                                </p:cTn>
                              </p:par>
                              <p:par>
                                <p:cTn id="39" presetID="37"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anim calcmode="lin" valueType="num">
                                      <p:cBhvr>
                                        <p:cTn id="42" dur="500" fill="hold"/>
                                        <p:tgtEl>
                                          <p:spTgt spid="39"/>
                                        </p:tgtEl>
                                        <p:attrNameLst>
                                          <p:attrName>ppt_x</p:attrName>
                                        </p:attrNameLst>
                                      </p:cBhvr>
                                      <p:tavLst>
                                        <p:tav tm="0">
                                          <p:val>
                                            <p:strVal val="#ppt_x"/>
                                          </p:val>
                                        </p:tav>
                                        <p:tav tm="100000">
                                          <p:val>
                                            <p:strVal val="#ppt_x"/>
                                          </p:val>
                                        </p:tav>
                                      </p:tavLst>
                                    </p:anim>
                                    <p:anim calcmode="lin" valueType="num">
                                      <p:cBhvr>
                                        <p:cTn id="43" dur="450" decel="100000" fill="hold"/>
                                        <p:tgtEl>
                                          <p:spTgt spid="39"/>
                                        </p:tgtEl>
                                        <p:attrNameLst>
                                          <p:attrName>ppt_y</p:attrName>
                                        </p:attrNameLst>
                                      </p:cBhvr>
                                      <p:tavLst>
                                        <p:tav tm="0">
                                          <p:val>
                                            <p:strVal val="#ppt_y+1"/>
                                          </p:val>
                                        </p:tav>
                                        <p:tav tm="100000">
                                          <p:val>
                                            <p:strVal val="#ppt_y-.03"/>
                                          </p:val>
                                        </p:tav>
                                      </p:tavLst>
                                    </p:anim>
                                    <p:anim calcmode="lin" valueType="num">
                                      <p:cBhvr>
                                        <p:cTn id="44" dur="50" accel="100000" fill="hold">
                                          <p:stCondLst>
                                            <p:cond delay="450"/>
                                          </p:stCondLst>
                                        </p:cTn>
                                        <p:tgtEl>
                                          <p:spTgt spid="3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40"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entagon 65"/>
          <p:cNvSpPr/>
          <p:nvPr/>
        </p:nvSpPr>
        <p:spPr>
          <a:xfrm>
            <a:off x="5054847" y="1699653"/>
            <a:ext cx="2601590" cy="548479"/>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6" name="Pentagon 68"/>
          <p:cNvSpPr/>
          <p:nvPr/>
        </p:nvSpPr>
        <p:spPr>
          <a:xfrm>
            <a:off x="4843763" y="2546916"/>
            <a:ext cx="2116161" cy="54847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0" name="Pentagon 88"/>
          <p:cNvSpPr/>
          <p:nvPr/>
        </p:nvSpPr>
        <p:spPr>
          <a:xfrm>
            <a:off x="4843763" y="3485698"/>
            <a:ext cx="1629224" cy="548479"/>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cxnSp>
        <p:nvCxnSpPr>
          <p:cNvPr id="71" name="Straight Connector 101"/>
          <p:cNvCxnSpPr/>
          <p:nvPr/>
        </p:nvCxnSpPr>
        <p:spPr>
          <a:xfrm>
            <a:off x="1042975" y="5199015"/>
            <a:ext cx="1010605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0" name="TextBox 107"/>
          <p:cNvSpPr txBox="1"/>
          <p:nvPr/>
        </p:nvSpPr>
        <p:spPr>
          <a:xfrm>
            <a:off x="1730091" y="5499845"/>
            <a:ext cx="9251101" cy="63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charset="0"/>
              <a:buNone/>
              <a:defRPr sz="1400">
                <a:solidFill>
                  <a:schemeClr val="tx1">
                    <a:lumMod val="65000"/>
                    <a:lumOff val="3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nSpc>
                <a:spcPct val="120000"/>
              </a:lnSpc>
            </a:pPr>
            <a:r>
              <a:rPr lang="zh-CN" altLang="en-US" sz="3200" dirty="0">
                <a:solidFill>
                  <a:schemeClr val="tx1"/>
                </a:solidFill>
              </a:rPr>
              <a:t>我们的实验模型</a:t>
            </a:r>
            <a:endParaRPr lang="zh-CN" altLang="en-US" sz="3200" dirty="0">
              <a:sym typeface="微软雅黑" pitchFamily="34" charset="-122"/>
            </a:endParaRPr>
          </a:p>
        </p:txBody>
      </p:sp>
      <p:sp>
        <p:nvSpPr>
          <p:cNvPr id="271" name="矩形 270"/>
          <p:cNvSpPr>
            <a:spLocks noChangeArrowheads="1"/>
          </p:cNvSpPr>
          <p:nvPr/>
        </p:nvSpPr>
        <p:spPr bwMode="auto">
          <a:xfrm>
            <a:off x="8574825" y="1712286"/>
            <a:ext cx="334201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r>
              <a:rPr lang="zh-CN" altLang="zh-CN" sz="1400" dirty="0"/>
              <a:t>受计算资源的限制，我们所采用的模型是基于</a:t>
            </a:r>
            <a:r>
              <a:rPr lang="en-US" altLang="zh-CN" sz="1400" dirty="0"/>
              <a:t>YOLOv7-tiny</a:t>
            </a:r>
            <a:r>
              <a:rPr lang="zh-CN" altLang="zh-CN" sz="1400" dirty="0"/>
              <a:t>模型</a:t>
            </a:r>
          </a:p>
        </p:txBody>
      </p:sp>
      <p:grpSp>
        <p:nvGrpSpPr>
          <p:cNvPr id="3" name="组合 2"/>
          <p:cNvGrpSpPr/>
          <p:nvPr/>
        </p:nvGrpSpPr>
        <p:grpSpPr>
          <a:xfrm>
            <a:off x="7773630" y="1592897"/>
            <a:ext cx="684000" cy="684000"/>
            <a:chOff x="7381295" y="2358084"/>
            <a:chExt cx="647999" cy="648000"/>
          </a:xfrm>
        </p:grpSpPr>
        <p:sp>
          <p:nvSpPr>
            <p:cNvPr id="66" name="Oval 58"/>
            <p:cNvSpPr>
              <a:spLocks noChangeAspect="1"/>
            </p:cNvSpPr>
            <p:nvPr/>
          </p:nvSpPr>
          <p:spPr>
            <a:xfrm>
              <a:off x="7381295" y="2358084"/>
              <a:ext cx="647999"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5" name="Freeform 173"/>
            <p:cNvSpPr>
              <a:spLocks noChangeAspect="1" noEditPoints="1"/>
            </p:cNvSpPr>
            <p:nvPr/>
          </p:nvSpPr>
          <p:spPr bwMode="auto">
            <a:xfrm>
              <a:off x="7561057" y="2510281"/>
              <a:ext cx="305892" cy="32618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89"/>
            </a:p>
          </p:txBody>
        </p:sp>
      </p:grpSp>
      <p:grpSp>
        <p:nvGrpSpPr>
          <p:cNvPr id="5" name="组合 4"/>
          <p:cNvGrpSpPr/>
          <p:nvPr/>
        </p:nvGrpSpPr>
        <p:grpSpPr>
          <a:xfrm>
            <a:off x="6613273" y="3449585"/>
            <a:ext cx="684000" cy="684000"/>
            <a:chOff x="6361541" y="3481431"/>
            <a:chExt cx="647999" cy="648000"/>
          </a:xfrm>
        </p:grpSpPr>
        <p:sp>
          <p:nvSpPr>
            <p:cNvPr id="68" name="Oval 61"/>
            <p:cNvSpPr>
              <a:spLocks noChangeAspect="1"/>
            </p:cNvSpPr>
            <p:nvPr/>
          </p:nvSpPr>
          <p:spPr>
            <a:xfrm>
              <a:off x="6361541" y="3481431"/>
              <a:ext cx="647999"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8" name="Freeform 122"/>
            <p:cNvSpPr>
              <a:spLocks noChangeAspect="1" noEditPoints="1"/>
            </p:cNvSpPr>
            <p:nvPr/>
          </p:nvSpPr>
          <p:spPr bwMode="auto">
            <a:xfrm>
              <a:off x="6579369" y="3642337"/>
              <a:ext cx="212342" cy="326189"/>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89"/>
            </a:p>
          </p:txBody>
        </p:sp>
      </p:grpSp>
      <p:grpSp>
        <p:nvGrpSpPr>
          <p:cNvPr id="4" name="组合 3"/>
          <p:cNvGrpSpPr/>
          <p:nvPr/>
        </p:nvGrpSpPr>
        <p:grpSpPr>
          <a:xfrm>
            <a:off x="7196694" y="2546916"/>
            <a:ext cx="684000" cy="684000"/>
            <a:chOff x="6920225" y="2919757"/>
            <a:chExt cx="647999" cy="648000"/>
          </a:xfrm>
        </p:grpSpPr>
        <p:sp>
          <p:nvSpPr>
            <p:cNvPr id="67" name="Oval 60"/>
            <p:cNvSpPr>
              <a:spLocks noChangeAspect="1"/>
            </p:cNvSpPr>
            <p:nvPr/>
          </p:nvSpPr>
          <p:spPr>
            <a:xfrm>
              <a:off x="6920225" y="2919757"/>
              <a:ext cx="647999" cy="6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4" name="Freeform 359"/>
            <p:cNvSpPr>
              <a:spLocks noChangeAspect="1" noEditPoints="1"/>
            </p:cNvSpPr>
            <p:nvPr/>
          </p:nvSpPr>
          <p:spPr bwMode="auto">
            <a:xfrm>
              <a:off x="7114190" y="3071954"/>
              <a:ext cx="260069" cy="326189"/>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89"/>
            </a:p>
          </p:txBody>
        </p:sp>
      </p:grpSp>
      <p:sp>
        <p:nvSpPr>
          <p:cNvPr id="285" name="矩形 284"/>
          <p:cNvSpPr>
            <a:spLocks noChangeArrowheads="1"/>
          </p:cNvSpPr>
          <p:nvPr/>
        </p:nvSpPr>
        <p:spPr bwMode="auto">
          <a:xfrm>
            <a:off x="7930566" y="2665404"/>
            <a:ext cx="3986274"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r>
              <a:rPr lang="zh-CN" altLang="zh-CN" sz="1400" dirty="0"/>
              <a:t>它采用了更紧凑的网络架构和优化的训练策略，实现了模型的轻量化的同时保持了良好的目标检测性能</a:t>
            </a:r>
            <a:endParaRPr lang="zh-CN" altLang="en-US" sz="1400" dirty="0"/>
          </a:p>
        </p:txBody>
      </p:sp>
      <p:sp>
        <p:nvSpPr>
          <p:cNvPr id="287" name="矩形 286"/>
          <p:cNvSpPr>
            <a:spLocks noChangeArrowheads="1"/>
          </p:cNvSpPr>
          <p:nvPr/>
        </p:nvSpPr>
        <p:spPr bwMode="auto">
          <a:xfrm>
            <a:off x="7482975" y="3679797"/>
            <a:ext cx="4264270"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r>
              <a:rPr lang="zh-CN" altLang="zh-CN" sz="1400" dirty="0"/>
              <a:t>它与</a:t>
            </a:r>
            <a:r>
              <a:rPr lang="en-US" altLang="zh-CN" sz="1400" dirty="0"/>
              <a:t>YOLOv7</a:t>
            </a:r>
            <a:r>
              <a:rPr lang="zh-CN" altLang="zh-CN" sz="1400" dirty="0"/>
              <a:t>结构基本相似，在</a:t>
            </a:r>
            <a:r>
              <a:rPr lang="en-US" altLang="zh-CN" sz="1400" dirty="0"/>
              <a:t>backbone</a:t>
            </a:r>
            <a:r>
              <a:rPr lang="zh-CN" altLang="zh-CN" sz="1400" dirty="0"/>
              <a:t>模块中减少了两个卷积层的堆叠，同时将激活函数由</a:t>
            </a:r>
            <a:r>
              <a:rPr lang="en-US" altLang="zh-CN" sz="1400" dirty="0" err="1"/>
              <a:t>SiLU</a:t>
            </a:r>
            <a:r>
              <a:rPr lang="zh-CN" altLang="zh-CN" sz="1400" dirty="0"/>
              <a:t>改为计算更快的</a:t>
            </a:r>
            <a:r>
              <a:rPr lang="en-US" altLang="zh-CN" sz="1400" dirty="0" err="1"/>
              <a:t>LeakyReLU</a:t>
            </a:r>
            <a:r>
              <a:rPr lang="zh-CN" altLang="zh-CN" sz="1400" dirty="0"/>
              <a:t>函数</a:t>
            </a:r>
            <a:endParaRPr lang="zh-CN" altLang="en-US" sz="1400" dirty="0"/>
          </a:p>
        </p:txBody>
      </p:sp>
      <p:sp>
        <p:nvSpPr>
          <p:cNvPr id="274" name="矩形 3">
            <a:extLst>
              <a:ext uri="{FF2B5EF4-FFF2-40B4-BE49-F238E27FC236}">
                <a16:creationId xmlns:a16="http://schemas.microsoft.com/office/drawing/2014/main" id="{EE0319F7-A15E-47CE-87B1-10FCF68CBBD8}"/>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zh-CN" altLang="en-US" b="1" dirty="0">
                <a:solidFill>
                  <a:schemeClr val="tx1">
                    <a:lumMod val="75000"/>
                    <a:lumOff val="25000"/>
                  </a:schemeClr>
                </a:solidFill>
              </a:rPr>
              <a:t>模型介绍</a:t>
            </a:r>
          </a:p>
        </p:txBody>
      </p:sp>
      <p:sp>
        <p:nvSpPr>
          <p:cNvPr id="276" name="文本框 37">
            <a:extLst>
              <a:ext uri="{FF2B5EF4-FFF2-40B4-BE49-F238E27FC236}">
                <a16:creationId xmlns:a16="http://schemas.microsoft.com/office/drawing/2014/main" id="{EB0242D6-82B6-484D-B600-E0556A367FD5}"/>
              </a:ext>
            </a:extLst>
          </p:cNvPr>
          <p:cNvSpPr txBox="1"/>
          <p:nvPr/>
        </p:nvSpPr>
        <p:spPr>
          <a:xfrm>
            <a:off x="948960" y="735098"/>
            <a:ext cx="2308007" cy="369324"/>
          </a:xfrm>
          <a:prstGeom prst="rect">
            <a:avLst/>
          </a:prstGeom>
          <a:noFill/>
        </p:spPr>
        <p:txBody>
          <a:bodyPr wrap="square" lIns="91431" tIns="45716" rIns="91431" bIns="45716" rtlCol="0">
            <a:spAutoFit/>
          </a:bodyPr>
          <a:lstStyle/>
          <a:p>
            <a:r>
              <a:rPr lang="en-US" altLang="zh-CN" sz="1800" dirty="0">
                <a:solidFill>
                  <a:schemeClr val="tx1">
                    <a:lumMod val="65000"/>
                    <a:lumOff val="35000"/>
                  </a:schemeClr>
                </a:solidFill>
                <a:latin typeface="Arial" panose="020B0604020202020204" pitchFamily="34" charset="0"/>
                <a:cs typeface="Arial" panose="020B0604020202020204" pitchFamily="34" charset="0"/>
              </a:rPr>
              <a:t>Model introduction</a:t>
            </a:r>
            <a:endParaRPr lang="zh-CN" altLang="en-US" sz="1800" baseline="-30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2" name="Group 4">
            <a:extLst>
              <a:ext uri="{FF2B5EF4-FFF2-40B4-BE49-F238E27FC236}">
                <a16:creationId xmlns:a16="http://schemas.microsoft.com/office/drawing/2014/main" id="{4B5BD891-D19B-AE03-217B-479B442B65AB}"/>
              </a:ext>
            </a:extLst>
          </p:cNvPr>
          <p:cNvGrpSpPr>
            <a:grpSpLocks noChangeAspect="1"/>
          </p:cNvGrpSpPr>
          <p:nvPr/>
        </p:nvGrpSpPr>
        <p:grpSpPr bwMode="auto">
          <a:xfrm>
            <a:off x="275160" y="1183443"/>
            <a:ext cx="6152411" cy="3823903"/>
            <a:chOff x="376" y="1148"/>
            <a:chExt cx="2053" cy="1276"/>
          </a:xfrm>
        </p:grpSpPr>
        <p:sp>
          <p:nvSpPr>
            <p:cNvPr id="6" name="AutoShape 3">
              <a:extLst>
                <a:ext uri="{FF2B5EF4-FFF2-40B4-BE49-F238E27FC236}">
                  <a16:creationId xmlns:a16="http://schemas.microsoft.com/office/drawing/2014/main" id="{50EF765B-5460-2A67-31AE-10B5DED32DC9}"/>
                </a:ext>
              </a:extLst>
            </p:cNvPr>
            <p:cNvSpPr>
              <a:spLocks noChangeAspect="1" noChangeArrowheads="1" noTextEdit="1"/>
            </p:cNvSpPr>
            <p:nvPr/>
          </p:nvSpPr>
          <p:spPr bwMode="auto">
            <a:xfrm>
              <a:off x="376" y="1148"/>
              <a:ext cx="2053" cy="1276"/>
            </a:xfrm>
            <a:prstGeom prst="rect">
              <a:avLst/>
            </a:prstGeom>
            <a:no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sp>
          <p:nvSpPr>
            <p:cNvPr id="7" name="Freeform 5">
              <a:extLst>
                <a:ext uri="{FF2B5EF4-FFF2-40B4-BE49-F238E27FC236}">
                  <a16:creationId xmlns:a16="http://schemas.microsoft.com/office/drawing/2014/main" id="{5D783D07-5EFB-5BFA-D2DF-F8BBA14B2900}"/>
                </a:ext>
              </a:extLst>
            </p:cNvPr>
            <p:cNvSpPr>
              <a:spLocks/>
            </p:cNvSpPr>
            <p:nvPr/>
          </p:nvSpPr>
          <p:spPr bwMode="auto">
            <a:xfrm>
              <a:off x="640" y="1150"/>
              <a:ext cx="1525" cy="1002"/>
            </a:xfrm>
            <a:custGeom>
              <a:avLst/>
              <a:gdLst/>
              <a:ahLst/>
              <a:cxnLst>
                <a:cxn ang="0">
                  <a:pos x="33" y="0"/>
                </a:cxn>
                <a:cxn ang="0">
                  <a:pos x="925" y="0"/>
                </a:cxn>
                <a:cxn ang="0">
                  <a:pos x="958" y="33"/>
                </a:cxn>
                <a:cxn ang="0">
                  <a:pos x="958" y="596"/>
                </a:cxn>
                <a:cxn ang="0">
                  <a:pos x="925" y="629"/>
                </a:cxn>
                <a:cxn ang="0">
                  <a:pos x="33" y="629"/>
                </a:cxn>
                <a:cxn ang="0">
                  <a:pos x="0" y="596"/>
                </a:cxn>
                <a:cxn ang="0">
                  <a:pos x="0" y="33"/>
                </a:cxn>
                <a:cxn ang="0">
                  <a:pos x="33" y="0"/>
                </a:cxn>
              </a:cxnLst>
              <a:rect l="0" t="0" r="r" b="b"/>
              <a:pathLst>
                <a:path w="958" h="629">
                  <a:moveTo>
                    <a:pt x="33" y="0"/>
                  </a:moveTo>
                  <a:cubicBezTo>
                    <a:pt x="925" y="0"/>
                    <a:pt x="925" y="0"/>
                    <a:pt x="925" y="0"/>
                  </a:cubicBezTo>
                  <a:cubicBezTo>
                    <a:pt x="943" y="0"/>
                    <a:pt x="958" y="15"/>
                    <a:pt x="958" y="33"/>
                  </a:cubicBezTo>
                  <a:cubicBezTo>
                    <a:pt x="958" y="596"/>
                    <a:pt x="958" y="596"/>
                    <a:pt x="958" y="596"/>
                  </a:cubicBezTo>
                  <a:cubicBezTo>
                    <a:pt x="958" y="614"/>
                    <a:pt x="943" y="629"/>
                    <a:pt x="925" y="629"/>
                  </a:cubicBezTo>
                  <a:cubicBezTo>
                    <a:pt x="33" y="629"/>
                    <a:pt x="33" y="629"/>
                    <a:pt x="33" y="629"/>
                  </a:cubicBezTo>
                  <a:cubicBezTo>
                    <a:pt x="15" y="629"/>
                    <a:pt x="0" y="614"/>
                    <a:pt x="0" y="596"/>
                  </a:cubicBezTo>
                  <a:cubicBezTo>
                    <a:pt x="0" y="33"/>
                    <a:pt x="0" y="33"/>
                    <a:pt x="0" y="33"/>
                  </a:cubicBezTo>
                  <a:cubicBezTo>
                    <a:pt x="0" y="15"/>
                    <a:pt x="15" y="0"/>
                    <a:pt x="33" y="0"/>
                  </a:cubicBezTo>
                  <a:close/>
                </a:path>
              </a:pathLst>
            </a:cu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8" name="Rectangle 6">
              <a:extLst>
                <a:ext uri="{FF2B5EF4-FFF2-40B4-BE49-F238E27FC236}">
                  <a16:creationId xmlns:a16="http://schemas.microsoft.com/office/drawing/2014/main" id="{C2800AB2-5270-29F7-7DA7-7C94B8349B11}"/>
                </a:ext>
              </a:extLst>
            </p:cNvPr>
            <p:cNvSpPr>
              <a:spLocks noChangeArrowheads="1"/>
            </p:cNvSpPr>
            <p:nvPr/>
          </p:nvSpPr>
          <p:spPr bwMode="auto">
            <a:xfrm>
              <a:off x="720" y="1225"/>
              <a:ext cx="1378" cy="849"/>
            </a:xfrm>
            <a:prstGeom prst="rect">
              <a:avLst/>
            </a:prstGeom>
            <a:blipFill>
              <a:blip r:embed="rId3" cstate="print">
                <a:extLst>
                  <a:ext uri="{28A0092B-C50C-407E-A947-70E740481C1C}">
                    <a14:useLocalDpi xmlns:a14="http://schemas.microsoft.com/office/drawing/2010/main" val="0"/>
                  </a:ext>
                </a:extLst>
              </a:blip>
              <a:stretch>
                <a:fillRect/>
              </a:stretch>
            </a:blip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dirty="0"/>
            </a:p>
          </p:txBody>
        </p:sp>
        <p:sp>
          <p:nvSpPr>
            <p:cNvPr id="9" name="Oval 7">
              <a:extLst>
                <a:ext uri="{FF2B5EF4-FFF2-40B4-BE49-F238E27FC236}">
                  <a16:creationId xmlns:a16="http://schemas.microsoft.com/office/drawing/2014/main" id="{0433304B-2308-0B21-E58E-4F02427A22CE}"/>
                </a:ext>
              </a:extLst>
            </p:cNvPr>
            <p:cNvSpPr>
              <a:spLocks noChangeArrowheads="1"/>
            </p:cNvSpPr>
            <p:nvPr/>
          </p:nvSpPr>
          <p:spPr bwMode="auto">
            <a:xfrm>
              <a:off x="1383" y="1185"/>
              <a:ext cx="39" cy="38"/>
            </a:xfrm>
            <a:prstGeom prst="ellipse">
              <a:avLst/>
            </a:prstGeom>
            <a:solidFill>
              <a:schemeClr val="bg1">
                <a:lumMod val="8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10" name="Rectangle 8">
              <a:extLst>
                <a:ext uri="{FF2B5EF4-FFF2-40B4-BE49-F238E27FC236}">
                  <a16:creationId xmlns:a16="http://schemas.microsoft.com/office/drawing/2014/main" id="{2DBBE4BE-5FF7-8688-FBE1-41C1AA9F596C}"/>
                </a:ext>
              </a:extLst>
            </p:cNvPr>
            <p:cNvSpPr>
              <a:spLocks noChangeArrowheads="1"/>
            </p:cNvSpPr>
            <p:nvPr/>
          </p:nvSpPr>
          <p:spPr bwMode="auto">
            <a:xfrm>
              <a:off x="1371" y="2082"/>
              <a:ext cx="17" cy="17"/>
            </a:xfrm>
            <a:prstGeom prst="ellipse">
              <a:avLst/>
            </a:prstGeom>
            <a:solidFill>
              <a:schemeClr val="bg1">
                <a:lumMod val="85000"/>
              </a:schemeClr>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sp>
          <p:nvSpPr>
            <p:cNvPr id="11" name="Freeform 9">
              <a:extLst>
                <a:ext uri="{FF2B5EF4-FFF2-40B4-BE49-F238E27FC236}">
                  <a16:creationId xmlns:a16="http://schemas.microsoft.com/office/drawing/2014/main" id="{530577D0-A81A-9D61-A863-71666999CF07}"/>
                </a:ext>
              </a:extLst>
            </p:cNvPr>
            <p:cNvSpPr>
              <a:spLocks/>
            </p:cNvSpPr>
            <p:nvPr/>
          </p:nvSpPr>
          <p:spPr bwMode="auto">
            <a:xfrm>
              <a:off x="376" y="2152"/>
              <a:ext cx="2053" cy="173"/>
            </a:xfrm>
            <a:custGeom>
              <a:avLst/>
              <a:gdLst/>
              <a:ahLst/>
              <a:cxnLst>
                <a:cxn ang="0">
                  <a:pos x="264" y="0"/>
                </a:cxn>
                <a:cxn ang="0">
                  <a:pos x="1789" y="0"/>
                </a:cxn>
                <a:cxn ang="0">
                  <a:pos x="2053" y="173"/>
                </a:cxn>
                <a:cxn ang="0">
                  <a:pos x="0" y="173"/>
                </a:cxn>
                <a:cxn ang="0">
                  <a:pos x="264" y="0"/>
                </a:cxn>
              </a:cxnLst>
              <a:rect l="0" t="0" r="r" b="b"/>
              <a:pathLst>
                <a:path w="2053" h="173">
                  <a:moveTo>
                    <a:pt x="264" y="0"/>
                  </a:moveTo>
                  <a:lnTo>
                    <a:pt x="1789" y="0"/>
                  </a:lnTo>
                  <a:lnTo>
                    <a:pt x="2053" y="173"/>
                  </a:lnTo>
                  <a:lnTo>
                    <a:pt x="0" y="173"/>
                  </a:lnTo>
                  <a:lnTo>
                    <a:pt x="264" y="0"/>
                  </a:lnTo>
                  <a:close/>
                </a:path>
              </a:pathLst>
            </a:cu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12" name="Freeform 10">
              <a:extLst>
                <a:ext uri="{FF2B5EF4-FFF2-40B4-BE49-F238E27FC236}">
                  <a16:creationId xmlns:a16="http://schemas.microsoft.com/office/drawing/2014/main" id="{22BC6EAB-1D57-2FC4-E70C-CCA0F258D5E9}"/>
                </a:ext>
              </a:extLst>
            </p:cNvPr>
            <p:cNvSpPr>
              <a:spLocks/>
            </p:cNvSpPr>
            <p:nvPr/>
          </p:nvSpPr>
          <p:spPr bwMode="auto">
            <a:xfrm>
              <a:off x="376" y="2325"/>
              <a:ext cx="2053" cy="97"/>
            </a:xfrm>
            <a:custGeom>
              <a:avLst/>
              <a:gdLst/>
              <a:ahLst/>
              <a:cxnLst>
                <a:cxn ang="0">
                  <a:pos x="0" y="0"/>
                </a:cxn>
                <a:cxn ang="0">
                  <a:pos x="1290" y="0"/>
                </a:cxn>
                <a:cxn ang="0">
                  <a:pos x="1290" y="38"/>
                </a:cxn>
                <a:cxn ang="0">
                  <a:pos x="1266" y="61"/>
                </a:cxn>
                <a:cxn ang="0">
                  <a:pos x="24" y="61"/>
                </a:cxn>
                <a:cxn ang="0">
                  <a:pos x="0" y="38"/>
                </a:cxn>
                <a:cxn ang="0">
                  <a:pos x="0" y="0"/>
                </a:cxn>
              </a:cxnLst>
              <a:rect l="0" t="0" r="r" b="b"/>
              <a:pathLst>
                <a:path w="1290" h="61">
                  <a:moveTo>
                    <a:pt x="0" y="0"/>
                  </a:moveTo>
                  <a:cubicBezTo>
                    <a:pt x="1290" y="0"/>
                    <a:pt x="1290" y="0"/>
                    <a:pt x="1290" y="0"/>
                  </a:cubicBezTo>
                  <a:cubicBezTo>
                    <a:pt x="1290" y="38"/>
                    <a:pt x="1290" y="38"/>
                    <a:pt x="1290" y="38"/>
                  </a:cubicBezTo>
                  <a:cubicBezTo>
                    <a:pt x="1290" y="51"/>
                    <a:pt x="1280" y="61"/>
                    <a:pt x="1266" y="61"/>
                  </a:cubicBezTo>
                  <a:cubicBezTo>
                    <a:pt x="24" y="61"/>
                    <a:pt x="24" y="61"/>
                    <a:pt x="24" y="61"/>
                  </a:cubicBezTo>
                  <a:cubicBezTo>
                    <a:pt x="11" y="61"/>
                    <a:pt x="0" y="51"/>
                    <a:pt x="0" y="38"/>
                  </a:cubicBezTo>
                  <a:lnTo>
                    <a:pt x="0" y="0"/>
                  </a:lnTo>
                  <a:close/>
                </a:path>
              </a:pathLst>
            </a:custGeom>
            <a:solidFill>
              <a:schemeClr val="bg2"/>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13" name="Rectangle 11">
              <a:extLst>
                <a:ext uri="{FF2B5EF4-FFF2-40B4-BE49-F238E27FC236}">
                  <a16:creationId xmlns:a16="http://schemas.microsoft.com/office/drawing/2014/main" id="{2CDF9FEE-7260-928F-14F3-BDD28A71AC54}"/>
                </a:ext>
              </a:extLst>
            </p:cNvPr>
            <p:cNvSpPr>
              <a:spLocks noChangeArrowheads="1"/>
            </p:cNvSpPr>
            <p:nvPr/>
          </p:nvSpPr>
          <p:spPr bwMode="auto">
            <a:xfrm>
              <a:off x="1196" y="2376"/>
              <a:ext cx="413" cy="27"/>
            </a:xfrm>
            <a:prstGeom prst="roundRect">
              <a:avLst/>
            </a:prstGeom>
            <a:solidFill>
              <a:srgbClr val="707071"/>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sp>
          <p:nvSpPr>
            <p:cNvPr id="14" name="Rectangle 12">
              <a:extLst>
                <a:ext uri="{FF2B5EF4-FFF2-40B4-BE49-F238E27FC236}">
                  <a16:creationId xmlns:a16="http://schemas.microsoft.com/office/drawing/2014/main" id="{35138609-4BC3-A650-6D68-E827C5901BB5}"/>
                </a:ext>
              </a:extLst>
            </p:cNvPr>
            <p:cNvSpPr>
              <a:spLocks noChangeArrowheads="1"/>
            </p:cNvSpPr>
            <p:nvPr/>
          </p:nvSpPr>
          <p:spPr bwMode="auto">
            <a:xfrm>
              <a:off x="376" y="2325"/>
              <a:ext cx="2053" cy="30"/>
            </a:xfrm>
            <a:prstGeom prst="rect">
              <a:avLst/>
            </a:prstGeom>
            <a:solidFill>
              <a:schemeClr val="bg1">
                <a:lumMod val="85000"/>
              </a:schemeClr>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grpSp>
    </p:spTree>
    <p:extLst>
      <p:ext uri="{BB962C8B-B14F-4D97-AF65-F5344CB8AC3E}">
        <p14:creationId xmlns:p14="http://schemas.microsoft.com/office/powerpoint/2010/main" val="3128271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34286">
                                      <p:stCondLst>
                                        <p:cond delay="250"/>
                                      </p:stCondLst>
                                      <p:childTnLst>
                                        <p:set>
                                          <p:cBhvr>
                                            <p:cTn id="6" dur="1" fill="hold">
                                              <p:stCondLst>
                                                <p:cond delay="0"/>
                                              </p:stCondLst>
                                            </p:cTn>
                                            <p:tgtEl>
                                              <p:spTgt spid="271"/>
                                            </p:tgtEl>
                                            <p:attrNameLst>
                                              <p:attrName>style.visibility</p:attrName>
                                            </p:attrNameLst>
                                          </p:cBhvr>
                                          <p:to>
                                            <p:strVal val="visible"/>
                                          </p:to>
                                        </p:set>
                                        <p:anim calcmode="lin" valueType="num" p14:bounceEnd="34286">
                                          <p:cBhvr additive="base">
                                            <p:cTn id="7" dur="350" fill="hold"/>
                                            <p:tgtEl>
                                              <p:spTgt spid="271"/>
                                            </p:tgtEl>
                                            <p:attrNameLst>
                                              <p:attrName>ppt_x</p:attrName>
                                            </p:attrNameLst>
                                          </p:cBhvr>
                                          <p:tavLst>
                                            <p:tav tm="0">
                                              <p:val>
                                                <p:strVal val="1+#ppt_w/2"/>
                                              </p:val>
                                            </p:tav>
                                            <p:tav tm="100000">
                                              <p:val>
                                                <p:strVal val="#ppt_x"/>
                                              </p:val>
                                            </p:tav>
                                          </p:tavLst>
                                        </p:anim>
                                        <p:anim calcmode="lin" valueType="num" p14:bounceEnd="34286">
                                          <p:cBhvr additive="base">
                                            <p:cTn id="8" dur="350" fill="hold"/>
                                            <p:tgtEl>
                                              <p:spTgt spid="271"/>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55"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400" fill="hold"/>
                                            <p:tgtEl>
                                              <p:spTgt spid="3"/>
                                            </p:tgtEl>
                                            <p:attrNameLst>
                                              <p:attrName>ppt_w</p:attrName>
                                            </p:attrNameLst>
                                          </p:cBhvr>
                                          <p:tavLst>
                                            <p:tav tm="0">
                                              <p:val>
                                                <p:strVal val="#ppt_w*0.70"/>
                                              </p:val>
                                            </p:tav>
                                            <p:tav tm="100000">
                                              <p:val>
                                                <p:strVal val="#ppt_w"/>
                                              </p:val>
                                            </p:tav>
                                          </p:tavLst>
                                        </p:anim>
                                        <p:anim calcmode="lin" valueType="num">
                                          <p:cBhvr>
                                            <p:cTn id="13" dur="400" fill="hold"/>
                                            <p:tgtEl>
                                              <p:spTgt spid="3"/>
                                            </p:tgtEl>
                                            <p:attrNameLst>
                                              <p:attrName>ppt_h</p:attrName>
                                            </p:attrNameLst>
                                          </p:cBhvr>
                                          <p:tavLst>
                                            <p:tav tm="0">
                                              <p:val>
                                                <p:strVal val="#ppt_h"/>
                                              </p:val>
                                            </p:tav>
                                            <p:tav tm="100000">
                                              <p:val>
                                                <p:strVal val="#ppt_h"/>
                                              </p:val>
                                            </p:tav>
                                          </p:tavLst>
                                        </p:anim>
                                        <p:animEffect transition="in" filter="fade">
                                          <p:cBhvr>
                                            <p:cTn id="14" dur="400"/>
                                            <p:tgtEl>
                                              <p:spTgt spid="3"/>
                                            </p:tgtEl>
                                          </p:cBhvr>
                                        </p:animEffect>
                                      </p:childTnLst>
                                    </p:cTn>
                                  </p:par>
                                  <p:par>
                                    <p:cTn id="15" presetID="2" presetClass="entr" presetSubtype="2" fill="hold" grpId="0" nodeType="withEffect" p14:presetBounceEnd="34286">
                                      <p:stCondLst>
                                        <p:cond delay="250"/>
                                      </p:stCondLst>
                                      <p:childTnLst>
                                        <p:set>
                                          <p:cBhvr>
                                            <p:cTn id="16" dur="1" fill="hold">
                                              <p:stCondLst>
                                                <p:cond delay="0"/>
                                              </p:stCondLst>
                                            </p:cTn>
                                            <p:tgtEl>
                                              <p:spTgt spid="285"/>
                                            </p:tgtEl>
                                            <p:attrNameLst>
                                              <p:attrName>style.visibility</p:attrName>
                                            </p:attrNameLst>
                                          </p:cBhvr>
                                          <p:to>
                                            <p:strVal val="visible"/>
                                          </p:to>
                                        </p:set>
                                        <p:anim calcmode="lin" valueType="num" p14:bounceEnd="34286">
                                          <p:cBhvr additive="base">
                                            <p:cTn id="17" dur="350" fill="hold"/>
                                            <p:tgtEl>
                                              <p:spTgt spid="285"/>
                                            </p:tgtEl>
                                            <p:attrNameLst>
                                              <p:attrName>ppt_x</p:attrName>
                                            </p:attrNameLst>
                                          </p:cBhvr>
                                          <p:tavLst>
                                            <p:tav tm="0">
                                              <p:val>
                                                <p:strVal val="1+#ppt_w/2"/>
                                              </p:val>
                                            </p:tav>
                                            <p:tav tm="100000">
                                              <p:val>
                                                <p:strVal val="#ppt_x"/>
                                              </p:val>
                                            </p:tav>
                                          </p:tavLst>
                                        </p:anim>
                                        <p:anim calcmode="lin" valueType="num" p14:bounceEnd="34286">
                                          <p:cBhvr additive="base">
                                            <p:cTn id="18" dur="350" fill="hold"/>
                                            <p:tgtEl>
                                              <p:spTgt spid="285"/>
                                            </p:tgtEl>
                                            <p:attrNameLst>
                                              <p:attrName>ppt_y</p:attrName>
                                            </p:attrNameLst>
                                          </p:cBhvr>
                                          <p:tavLst>
                                            <p:tav tm="0">
                                              <p:val>
                                                <p:strVal val="#ppt_y"/>
                                              </p:val>
                                            </p:tav>
                                            <p:tav tm="100000">
                                              <p:val>
                                                <p:strVal val="#ppt_y"/>
                                              </p:val>
                                            </p:tav>
                                          </p:tavLst>
                                        </p:anim>
                                      </p:childTnLst>
                                    </p:cTn>
                                  </p:par>
                                </p:childTnLst>
                              </p:cTn>
                            </p:par>
                            <p:par>
                              <p:cTn id="19" fill="hold">
                                <p:stCondLst>
                                  <p:cond delay="1200"/>
                                </p:stCondLst>
                                <p:childTnLst>
                                  <p:par>
                                    <p:cTn id="20" presetID="55"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ppt_w</p:attrName>
                                            </p:attrNameLst>
                                          </p:cBhvr>
                                          <p:tavLst>
                                            <p:tav tm="0">
                                              <p:val>
                                                <p:strVal val="#ppt_w*0.70"/>
                                              </p:val>
                                            </p:tav>
                                            <p:tav tm="100000">
                                              <p:val>
                                                <p:strVal val="#ppt_w"/>
                                              </p:val>
                                            </p:tav>
                                          </p:tavLst>
                                        </p:anim>
                                        <p:anim calcmode="lin" valueType="num">
                                          <p:cBhvr>
                                            <p:cTn id="23" dur="400" fill="hold"/>
                                            <p:tgtEl>
                                              <p:spTgt spid="4"/>
                                            </p:tgtEl>
                                            <p:attrNameLst>
                                              <p:attrName>ppt_h</p:attrName>
                                            </p:attrNameLst>
                                          </p:cBhvr>
                                          <p:tavLst>
                                            <p:tav tm="0">
                                              <p:val>
                                                <p:strVal val="#ppt_h"/>
                                              </p:val>
                                            </p:tav>
                                            <p:tav tm="100000">
                                              <p:val>
                                                <p:strVal val="#ppt_h"/>
                                              </p:val>
                                            </p:tav>
                                          </p:tavLst>
                                        </p:anim>
                                        <p:animEffect transition="in" filter="fade">
                                          <p:cBhvr>
                                            <p:cTn id="24" dur="400"/>
                                            <p:tgtEl>
                                              <p:spTgt spid="4"/>
                                            </p:tgtEl>
                                          </p:cBhvr>
                                        </p:animEffect>
                                      </p:childTnLst>
                                    </p:cTn>
                                  </p:par>
                                </p:childTnLst>
                              </p:cTn>
                            </p:par>
                            <p:par>
                              <p:cTn id="25" fill="hold">
                                <p:stCondLst>
                                  <p:cond delay="1600"/>
                                </p:stCondLst>
                                <p:childTnLst>
                                  <p:par>
                                    <p:cTn id="26" presetID="55"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400" fill="hold"/>
                                            <p:tgtEl>
                                              <p:spTgt spid="5"/>
                                            </p:tgtEl>
                                            <p:attrNameLst>
                                              <p:attrName>ppt_w</p:attrName>
                                            </p:attrNameLst>
                                          </p:cBhvr>
                                          <p:tavLst>
                                            <p:tav tm="0">
                                              <p:val>
                                                <p:strVal val="#ppt_w*0.70"/>
                                              </p:val>
                                            </p:tav>
                                            <p:tav tm="100000">
                                              <p:val>
                                                <p:strVal val="#ppt_w"/>
                                              </p:val>
                                            </p:tav>
                                          </p:tavLst>
                                        </p:anim>
                                        <p:anim calcmode="lin" valueType="num">
                                          <p:cBhvr>
                                            <p:cTn id="29" dur="400" fill="hold"/>
                                            <p:tgtEl>
                                              <p:spTgt spid="5"/>
                                            </p:tgtEl>
                                            <p:attrNameLst>
                                              <p:attrName>ppt_h</p:attrName>
                                            </p:attrNameLst>
                                          </p:cBhvr>
                                          <p:tavLst>
                                            <p:tav tm="0">
                                              <p:val>
                                                <p:strVal val="#ppt_h"/>
                                              </p:val>
                                            </p:tav>
                                            <p:tav tm="100000">
                                              <p:val>
                                                <p:strVal val="#ppt_h"/>
                                              </p:val>
                                            </p:tav>
                                          </p:tavLst>
                                        </p:anim>
                                        <p:animEffect transition="in" filter="fade">
                                          <p:cBhvr>
                                            <p:cTn id="30" dur="400"/>
                                            <p:tgtEl>
                                              <p:spTgt spid="5"/>
                                            </p:tgtEl>
                                          </p:cBhvr>
                                        </p:animEffect>
                                      </p:childTnLst>
                                    </p:cTn>
                                  </p:par>
                                  <p:par>
                                    <p:cTn id="31" presetID="2" presetClass="entr" presetSubtype="2" fill="hold" grpId="0" nodeType="withEffect" p14:presetBounceEnd="34286">
                                      <p:stCondLst>
                                        <p:cond delay="250"/>
                                      </p:stCondLst>
                                      <p:childTnLst>
                                        <p:set>
                                          <p:cBhvr>
                                            <p:cTn id="32" dur="1" fill="hold">
                                              <p:stCondLst>
                                                <p:cond delay="0"/>
                                              </p:stCondLst>
                                            </p:cTn>
                                            <p:tgtEl>
                                              <p:spTgt spid="287"/>
                                            </p:tgtEl>
                                            <p:attrNameLst>
                                              <p:attrName>style.visibility</p:attrName>
                                            </p:attrNameLst>
                                          </p:cBhvr>
                                          <p:to>
                                            <p:strVal val="visible"/>
                                          </p:to>
                                        </p:set>
                                        <p:anim calcmode="lin" valueType="num" p14:bounceEnd="34286">
                                          <p:cBhvr additive="base">
                                            <p:cTn id="33" dur="350" fill="hold"/>
                                            <p:tgtEl>
                                              <p:spTgt spid="287"/>
                                            </p:tgtEl>
                                            <p:attrNameLst>
                                              <p:attrName>ppt_x</p:attrName>
                                            </p:attrNameLst>
                                          </p:cBhvr>
                                          <p:tavLst>
                                            <p:tav tm="0">
                                              <p:val>
                                                <p:strVal val="1+#ppt_w/2"/>
                                              </p:val>
                                            </p:tav>
                                            <p:tav tm="100000">
                                              <p:val>
                                                <p:strVal val="#ppt_x"/>
                                              </p:val>
                                            </p:tav>
                                          </p:tavLst>
                                        </p:anim>
                                        <p:anim calcmode="lin" valueType="num" p14:bounceEnd="34286">
                                          <p:cBhvr additive="base">
                                            <p:cTn id="34" dur="350" fill="hold"/>
                                            <p:tgtEl>
                                              <p:spTgt spid="287"/>
                                            </p:tgtEl>
                                            <p:attrNameLst>
                                              <p:attrName>ppt_y</p:attrName>
                                            </p:attrNameLst>
                                          </p:cBhvr>
                                          <p:tavLst>
                                            <p:tav tm="0">
                                              <p:val>
                                                <p:strVal val="#ppt_y"/>
                                              </p:val>
                                            </p:tav>
                                            <p:tav tm="100000">
                                              <p:val>
                                                <p:strVal val="#ppt_y"/>
                                              </p:val>
                                            </p:tav>
                                          </p:tavLst>
                                        </p:anim>
                                      </p:childTnLst>
                                    </p:cTn>
                                  </p:par>
                                </p:childTnLst>
                              </p:cTn>
                            </p:par>
                            <p:par>
                              <p:cTn id="35" fill="hold">
                                <p:stCondLst>
                                  <p:cond delay="2200"/>
                                </p:stCondLst>
                                <p:childTnLst>
                                  <p:par>
                                    <p:cTn id="36" presetID="18" presetClass="entr" presetSubtype="3"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strips(upRight)">
                                          <p:cBhvr>
                                            <p:cTn id="38" dur="500"/>
                                            <p:tgtEl>
                                              <p:spTgt spid="71"/>
                                            </p:tgtEl>
                                          </p:cBhvr>
                                        </p:animEffect>
                                      </p:childTnLst>
                                    </p:cTn>
                                  </p:par>
                                </p:childTnLst>
                              </p:cTn>
                            </p:par>
                            <p:par>
                              <p:cTn id="39" fill="hold">
                                <p:stCondLst>
                                  <p:cond delay="2700"/>
                                </p:stCondLst>
                                <p:childTnLst>
                                  <p:par>
                                    <p:cTn id="40" presetID="10" presetClass="entr" presetSubtype="0" fill="hold" grpId="0" nodeType="afterEffect">
                                      <p:stCondLst>
                                        <p:cond delay="0"/>
                                      </p:stCondLst>
                                      <p:childTnLst>
                                        <p:set>
                                          <p:cBhvr>
                                            <p:cTn id="41" dur="1" fill="hold">
                                              <p:stCondLst>
                                                <p:cond delay="0"/>
                                              </p:stCondLst>
                                            </p:cTn>
                                            <p:tgtEl>
                                              <p:spTgt spid="270"/>
                                            </p:tgtEl>
                                            <p:attrNameLst>
                                              <p:attrName>style.visibility</p:attrName>
                                            </p:attrNameLst>
                                          </p:cBhvr>
                                          <p:to>
                                            <p:strVal val="visible"/>
                                          </p:to>
                                        </p:set>
                                        <p:animEffect transition="in" filter="fade">
                                          <p:cBhvr>
                                            <p:cTn id="42" dur="500"/>
                                            <p:tgtEl>
                                              <p:spTgt spid="270"/>
                                            </p:tgtEl>
                                          </p:cBhvr>
                                        </p:animEffect>
                                      </p:childTnLst>
                                    </p:cTn>
                                  </p:par>
                                </p:childTnLst>
                              </p:cTn>
                            </p:par>
                            <p:par>
                              <p:cTn id="43" fill="hold">
                                <p:stCondLst>
                                  <p:cond delay="3200"/>
                                </p:stCondLst>
                                <p:childTnLst>
                                  <p:par>
                                    <p:cTn id="44" presetID="22" presetClass="entr" presetSubtype="8" fill="hold" grpId="0" nodeType="afterEffect">
                                      <p:stCondLst>
                                        <p:cond delay="0"/>
                                      </p:stCondLst>
                                      <p:childTnLst>
                                        <p:set>
                                          <p:cBhvr>
                                            <p:cTn id="45" dur="1" fill="hold">
                                              <p:stCondLst>
                                                <p:cond delay="0"/>
                                              </p:stCondLst>
                                            </p:cTn>
                                            <p:tgtEl>
                                              <p:spTgt spid="274"/>
                                            </p:tgtEl>
                                            <p:attrNameLst>
                                              <p:attrName>style.visibility</p:attrName>
                                            </p:attrNameLst>
                                          </p:cBhvr>
                                          <p:to>
                                            <p:strVal val="visible"/>
                                          </p:to>
                                        </p:set>
                                        <p:animEffect transition="in" filter="wipe(left)">
                                          <p:cBhvr>
                                            <p:cTn id="46" dur="500"/>
                                            <p:tgtEl>
                                              <p:spTgt spid="274"/>
                                            </p:tgtEl>
                                          </p:cBhvr>
                                        </p:animEffect>
                                      </p:childTnLst>
                                    </p:cTn>
                                  </p:par>
                                </p:childTnLst>
                              </p:cTn>
                            </p:par>
                            <p:par>
                              <p:cTn id="47" fill="hold">
                                <p:stCondLst>
                                  <p:cond delay="3700"/>
                                </p:stCondLst>
                                <p:childTnLst>
                                  <p:par>
                                    <p:cTn id="48" presetID="22" presetClass="entr" presetSubtype="8" fill="hold" grpId="0" nodeType="afterEffect">
                                      <p:stCondLst>
                                        <p:cond delay="0"/>
                                      </p:stCondLst>
                                      <p:childTnLst>
                                        <p:set>
                                          <p:cBhvr>
                                            <p:cTn id="49" dur="1" fill="hold">
                                              <p:stCondLst>
                                                <p:cond delay="0"/>
                                              </p:stCondLst>
                                            </p:cTn>
                                            <p:tgtEl>
                                              <p:spTgt spid="276"/>
                                            </p:tgtEl>
                                            <p:attrNameLst>
                                              <p:attrName>style.visibility</p:attrName>
                                            </p:attrNameLst>
                                          </p:cBhvr>
                                          <p:to>
                                            <p:strVal val="visible"/>
                                          </p:to>
                                        </p:set>
                                        <p:animEffect transition="in" filter="wipe(left)">
                                          <p:cBhvr>
                                            <p:cTn id="50" dur="500"/>
                                            <p:tgtEl>
                                              <p:spTgt spid="276"/>
                                            </p:tgtEl>
                                          </p:cBhvr>
                                        </p:animEffect>
                                      </p:childTnLst>
                                    </p:cTn>
                                  </p:par>
                                </p:childTnLst>
                              </p:cTn>
                            </p:par>
                            <p:par>
                              <p:cTn id="51" fill="hold">
                                <p:stCondLst>
                                  <p:cond delay="4200"/>
                                </p:stCondLst>
                                <p:childTnLst>
                                  <p:par>
                                    <p:cTn id="52" presetID="23" presetClass="entr" presetSubtype="16"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fill="hold"/>
                                            <p:tgtEl>
                                              <p:spTgt spid="33"/>
                                            </p:tgtEl>
                                            <p:attrNameLst>
                                              <p:attrName>ppt_w</p:attrName>
                                            </p:attrNameLst>
                                          </p:cBhvr>
                                          <p:tavLst>
                                            <p:tav tm="0">
                                              <p:val>
                                                <p:fltVal val="0"/>
                                              </p:val>
                                            </p:tav>
                                            <p:tav tm="100000">
                                              <p:val>
                                                <p:strVal val="#ppt_w"/>
                                              </p:val>
                                            </p:tav>
                                          </p:tavLst>
                                        </p:anim>
                                        <p:anim calcmode="lin" valueType="num">
                                          <p:cBhvr>
                                            <p:cTn id="55" dur="500" fill="hold"/>
                                            <p:tgtEl>
                                              <p:spTgt spid="33"/>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childTnLst>
                                    </p:cTn>
                                  </p:par>
                                  <p:par>
                                    <p:cTn id="60" presetID="23" presetClass="entr" presetSubtype="16"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 calcmode="lin" valueType="num">
                                          <p:cBhvr>
                                            <p:cTn id="62" dur="500" fill="hold"/>
                                            <p:tgtEl>
                                              <p:spTgt spid="50"/>
                                            </p:tgtEl>
                                            <p:attrNameLst>
                                              <p:attrName>ppt_w</p:attrName>
                                            </p:attrNameLst>
                                          </p:cBhvr>
                                          <p:tavLst>
                                            <p:tav tm="0">
                                              <p:val>
                                                <p:fltVal val="0"/>
                                              </p:val>
                                            </p:tav>
                                            <p:tav tm="100000">
                                              <p:val>
                                                <p:strVal val="#ppt_w"/>
                                              </p:val>
                                            </p:tav>
                                          </p:tavLst>
                                        </p:anim>
                                        <p:anim calcmode="lin" valueType="num">
                                          <p:cBhvr>
                                            <p:cTn id="63" dur="500" fill="hold"/>
                                            <p:tgtEl>
                                              <p:spTgt spid="50"/>
                                            </p:tgtEl>
                                            <p:attrNameLst>
                                              <p:attrName>ppt_h</p:attrName>
                                            </p:attrNameLst>
                                          </p:cBhvr>
                                          <p:tavLst>
                                            <p:tav tm="0">
                                              <p:val>
                                                <p:fltVal val="0"/>
                                              </p:val>
                                            </p:tav>
                                            <p:tav tm="100000">
                                              <p:val>
                                                <p:strVal val="#ppt_h"/>
                                              </p:val>
                                            </p:tav>
                                          </p:tavLst>
                                        </p:anim>
                                      </p:childTnLst>
                                    </p:cTn>
                                  </p:par>
                                </p:childTnLst>
                              </p:cTn>
                            </p:par>
                            <p:par>
                              <p:cTn id="64" fill="hold">
                                <p:stCondLst>
                                  <p:cond delay="4700"/>
                                </p:stCondLst>
                                <p:childTnLst>
                                  <p:par>
                                    <p:cTn id="65" presetID="23" presetClass="entr" presetSubtype="16"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500" fill="hold"/>
                                            <p:tgtEl>
                                              <p:spTgt spid="2"/>
                                            </p:tgtEl>
                                            <p:attrNameLst>
                                              <p:attrName>ppt_w</p:attrName>
                                            </p:attrNameLst>
                                          </p:cBhvr>
                                          <p:tavLst>
                                            <p:tav tm="0">
                                              <p:val>
                                                <p:fltVal val="0"/>
                                              </p:val>
                                            </p:tav>
                                            <p:tav tm="100000">
                                              <p:val>
                                                <p:strVal val="#ppt_w"/>
                                              </p:val>
                                            </p:tav>
                                          </p:tavLst>
                                        </p:anim>
                                        <p:anim calcmode="lin" valueType="num">
                                          <p:cBhvr>
                                            <p:cTn id="6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50" grpId="0" animBg="1"/>
          <p:bldP spid="270" grpId="0"/>
          <p:bldP spid="271" grpId="0"/>
          <p:bldP spid="285" grpId="0"/>
          <p:bldP spid="287" grpId="0"/>
          <p:bldP spid="274" grpId="0"/>
          <p:bldP spid="2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271"/>
                                            </p:tgtEl>
                                            <p:attrNameLst>
                                              <p:attrName>style.visibility</p:attrName>
                                            </p:attrNameLst>
                                          </p:cBhvr>
                                          <p:to>
                                            <p:strVal val="visible"/>
                                          </p:to>
                                        </p:set>
                                        <p:anim calcmode="lin" valueType="num">
                                          <p:cBhvr additive="base">
                                            <p:cTn id="7" dur="350" fill="hold"/>
                                            <p:tgtEl>
                                              <p:spTgt spid="271"/>
                                            </p:tgtEl>
                                            <p:attrNameLst>
                                              <p:attrName>ppt_x</p:attrName>
                                            </p:attrNameLst>
                                          </p:cBhvr>
                                          <p:tavLst>
                                            <p:tav tm="0">
                                              <p:val>
                                                <p:strVal val="1+#ppt_w/2"/>
                                              </p:val>
                                            </p:tav>
                                            <p:tav tm="100000">
                                              <p:val>
                                                <p:strVal val="#ppt_x"/>
                                              </p:val>
                                            </p:tav>
                                          </p:tavLst>
                                        </p:anim>
                                        <p:anim calcmode="lin" valueType="num">
                                          <p:cBhvr additive="base">
                                            <p:cTn id="8" dur="350" fill="hold"/>
                                            <p:tgtEl>
                                              <p:spTgt spid="271"/>
                                            </p:tgtEl>
                                            <p:attrNameLst>
                                              <p:attrName>ppt_y</p:attrName>
                                            </p:attrNameLst>
                                          </p:cBhvr>
                                          <p:tavLst>
                                            <p:tav tm="0">
                                              <p:val>
                                                <p:strVal val="#ppt_y"/>
                                              </p:val>
                                            </p:tav>
                                            <p:tav tm="100000">
                                              <p:val>
                                                <p:strVal val="#ppt_y"/>
                                              </p:val>
                                            </p:tav>
                                          </p:tavLst>
                                        </p:anim>
                                      </p:childTnLst>
                                    </p:cTn>
                                  </p:par>
                                </p:childTnLst>
                              </p:cTn>
                            </p:par>
                            <p:par>
                              <p:cTn id="9" fill="hold">
                                <p:stCondLst>
                                  <p:cond delay="600"/>
                                </p:stCondLst>
                                <p:childTnLst>
                                  <p:par>
                                    <p:cTn id="10" presetID="55"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400" fill="hold"/>
                                            <p:tgtEl>
                                              <p:spTgt spid="3"/>
                                            </p:tgtEl>
                                            <p:attrNameLst>
                                              <p:attrName>ppt_w</p:attrName>
                                            </p:attrNameLst>
                                          </p:cBhvr>
                                          <p:tavLst>
                                            <p:tav tm="0">
                                              <p:val>
                                                <p:strVal val="#ppt_w*0.70"/>
                                              </p:val>
                                            </p:tav>
                                            <p:tav tm="100000">
                                              <p:val>
                                                <p:strVal val="#ppt_w"/>
                                              </p:val>
                                            </p:tav>
                                          </p:tavLst>
                                        </p:anim>
                                        <p:anim calcmode="lin" valueType="num">
                                          <p:cBhvr>
                                            <p:cTn id="13" dur="400" fill="hold"/>
                                            <p:tgtEl>
                                              <p:spTgt spid="3"/>
                                            </p:tgtEl>
                                            <p:attrNameLst>
                                              <p:attrName>ppt_h</p:attrName>
                                            </p:attrNameLst>
                                          </p:cBhvr>
                                          <p:tavLst>
                                            <p:tav tm="0">
                                              <p:val>
                                                <p:strVal val="#ppt_h"/>
                                              </p:val>
                                            </p:tav>
                                            <p:tav tm="100000">
                                              <p:val>
                                                <p:strVal val="#ppt_h"/>
                                              </p:val>
                                            </p:tav>
                                          </p:tavLst>
                                        </p:anim>
                                        <p:animEffect transition="in" filter="fade">
                                          <p:cBhvr>
                                            <p:cTn id="14" dur="400"/>
                                            <p:tgtEl>
                                              <p:spTgt spid="3"/>
                                            </p:tgtEl>
                                          </p:cBhvr>
                                        </p:animEffect>
                                      </p:childTnLst>
                                    </p:cTn>
                                  </p:par>
                                  <p:par>
                                    <p:cTn id="15" presetID="2" presetClass="entr" presetSubtype="2" fill="hold" grpId="0" nodeType="withEffect">
                                      <p:stCondLst>
                                        <p:cond delay="250"/>
                                      </p:stCondLst>
                                      <p:childTnLst>
                                        <p:set>
                                          <p:cBhvr>
                                            <p:cTn id="16" dur="1" fill="hold">
                                              <p:stCondLst>
                                                <p:cond delay="0"/>
                                              </p:stCondLst>
                                            </p:cTn>
                                            <p:tgtEl>
                                              <p:spTgt spid="285"/>
                                            </p:tgtEl>
                                            <p:attrNameLst>
                                              <p:attrName>style.visibility</p:attrName>
                                            </p:attrNameLst>
                                          </p:cBhvr>
                                          <p:to>
                                            <p:strVal val="visible"/>
                                          </p:to>
                                        </p:set>
                                        <p:anim calcmode="lin" valueType="num">
                                          <p:cBhvr additive="base">
                                            <p:cTn id="17" dur="350" fill="hold"/>
                                            <p:tgtEl>
                                              <p:spTgt spid="285"/>
                                            </p:tgtEl>
                                            <p:attrNameLst>
                                              <p:attrName>ppt_x</p:attrName>
                                            </p:attrNameLst>
                                          </p:cBhvr>
                                          <p:tavLst>
                                            <p:tav tm="0">
                                              <p:val>
                                                <p:strVal val="1+#ppt_w/2"/>
                                              </p:val>
                                            </p:tav>
                                            <p:tav tm="100000">
                                              <p:val>
                                                <p:strVal val="#ppt_x"/>
                                              </p:val>
                                            </p:tav>
                                          </p:tavLst>
                                        </p:anim>
                                        <p:anim calcmode="lin" valueType="num">
                                          <p:cBhvr additive="base">
                                            <p:cTn id="18" dur="350" fill="hold"/>
                                            <p:tgtEl>
                                              <p:spTgt spid="285"/>
                                            </p:tgtEl>
                                            <p:attrNameLst>
                                              <p:attrName>ppt_y</p:attrName>
                                            </p:attrNameLst>
                                          </p:cBhvr>
                                          <p:tavLst>
                                            <p:tav tm="0">
                                              <p:val>
                                                <p:strVal val="#ppt_y"/>
                                              </p:val>
                                            </p:tav>
                                            <p:tav tm="100000">
                                              <p:val>
                                                <p:strVal val="#ppt_y"/>
                                              </p:val>
                                            </p:tav>
                                          </p:tavLst>
                                        </p:anim>
                                      </p:childTnLst>
                                    </p:cTn>
                                  </p:par>
                                </p:childTnLst>
                              </p:cTn>
                            </p:par>
                            <p:par>
                              <p:cTn id="19" fill="hold">
                                <p:stCondLst>
                                  <p:cond delay="1200"/>
                                </p:stCondLst>
                                <p:childTnLst>
                                  <p:par>
                                    <p:cTn id="20" presetID="55"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400" fill="hold"/>
                                            <p:tgtEl>
                                              <p:spTgt spid="4"/>
                                            </p:tgtEl>
                                            <p:attrNameLst>
                                              <p:attrName>ppt_w</p:attrName>
                                            </p:attrNameLst>
                                          </p:cBhvr>
                                          <p:tavLst>
                                            <p:tav tm="0">
                                              <p:val>
                                                <p:strVal val="#ppt_w*0.70"/>
                                              </p:val>
                                            </p:tav>
                                            <p:tav tm="100000">
                                              <p:val>
                                                <p:strVal val="#ppt_w"/>
                                              </p:val>
                                            </p:tav>
                                          </p:tavLst>
                                        </p:anim>
                                        <p:anim calcmode="lin" valueType="num">
                                          <p:cBhvr>
                                            <p:cTn id="23" dur="400" fill="hold"/>
                                            <p:tgtEl>
                                              <p:spTgt spid="4"/>
                                            </p:tgtEl>
                                            <p:attrNameLst>
                                              <p:attrName>ppt_h</p:attrName>
                                            </p:attrNameLst>
                                          </p:cBhvr>
                                          <p:tavLst>
                                            <p:tav tm="0">
                                              <p:val>
                                                <p:strVal val="#ppt_h"/>
                                              </p:val>
                                            </p:tav>
                                            <p:tav tm="100000">
                                              <p:val>
                                                <p:strVal val="#ppt_h"/>
                                              </p:val>
                                            </p:tav>
                                          </p:tavLst>
                                        </p:anim>
                                        <p:animEffect transition="in" filter="fade">
                                          <p:cBhvr>
                                            <p:cTn id="24" dur="400"/>
                                            <p:tgtEl>
                                              <p:spTgt spid="4"/>
                                            </p:tgtEl>
                                          </p:cBhvr>
                                        </p:animEffect>
                                      </p:childTnLst>
                                    </p:cTn>
                                  </p:par>
                                </p:childTnLst>
                              </p:cTn>
                            </p:par>
                            <p:par>
                              <p:cTn id="25" fill="hold">
                                <p:stCondLst>
                                  <p:cond delay="1600"/>
                                </p:stCondLst>
                                <p:childTnLst>
                                  <p:par>
                                    <p:cTn id="26" presetID="55"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400" fill="hold"/>
                                            <p:tgtEl>
                                              <p:spTgt spid="5"/>
                                            </p:tgtEl>
                                            <p:attrNameLst>
                                              <p:attrName>ppt_w</p:attrName>
                                            </p:attrNameLst>
                                          </p:cBhvr>
                                          <p:tavLst>
                                            <p:tav tm="0">
                                              <p:val>
                                                <p:strVal val="#ppt_w*0.70"/>
                                              </p:val>
                                            </p:tav>
                                            <p:tav tm="100000">
                                              <p:val>
                                                <p:strVal val="#ppt_w"/>
                                              </p:val>
                                            </p:tav>
                                          </p:tavLst>
                                        </p:anim>
                                        <p:anim calcmode="lin" valueType="num">
                                          <p:cBhvr>
                                            <p:cTn id="29" dur="400" fill="hold"/>
                                            <p:tgtEl>
                                              <p:spTgt spid="5"/>
                                            </p:tgtEl>
                                            <p:attrNameLst>
                                              <p:attrName>ppt_h</p:attrName>
                                            </p:attrNameLst>
                                          </p:cBhvr>
                                          <p:tavLst>
                                            <p:tav tm="0">
                                              <p:val>
                                                <p:strVal val="#ppt_h"/>
                                              </p:val>
                                            </p:tav>
                                            <p:tav tm="100000">
                                              <p:val>
                                                <p:strVal val="#ppt_h"/>
                                              </p:val>
                                            </p:tav>
                                          </p:tavLst>
                                        </p:anim>
                                        <p:animEffect transition="in" filter="fade">
                                          <p:cBhvr>
                                            <p:cTn id="30" dur="400"/>
                                            <p:tgtEl>
                                              <p:spTgt spid="5"/>
                                            </p:tgtEl>
                                          </p:cBhvr>
                                        </p:animEffect>
                                      </p:childTnLst>
                                    </p:cTn>
                                  </p:par>
                                  <p:par>
                                    <p:cTn id="31" presetID="2" presetClass="entr" presetSubtype="2" fill="hold" grpId="0" nodeType="withEffect">
                                      <p:stCondLst>
                                        <p:cond delay="250"/>
                                      </p:stCondLst>
                                      <p:childTnLst>
                                        <p:set>
                                          <p:cBhvr>
                                            <p:cTn id="32" dur="1" fill="hold">
                                              <p:stCondLst>
                                                <p:cond delay="0"/>
                                              </p:stCondLst>
                                            </p:cTn>
                                            <p:tgtEl>
                                              <p:spTgt spid="287"/>
                                            </p:tgtEl>
                                            <p:attrNameLst>
                                              <p:attrName>style.visibility</p:attrName>
                                            </p:attrNameLst>
                                          </p:cBhvr>
                                          <p:to>
                                            <p:strVal val="visible"/>
                                          </p:to>
                                        </p:set>
                                        <p:anim calcmode="lin" valueType="num">
                                          <p:cBhvr additive="base">
                                            <p:cTn id="33" dur="350" fill="hold"/>
                                            <p:tgtEl>
                                              <p:spTgt spid="287"/>
                                            </p:tgtEl>
                                            <p:attrNameLst>
                                              <p:attrName>ppt_x</p:attrName>
                                            </p:attrNameLst>
                                          </p:cBhvr>
                                          <p:tavLst>
                                            <p:tav tm="0">
                                              <p:val>
                                                <p:strVal val="1+#ppt_w/2"/>
                                              </p:val>
                                            </p:tav>
                                            <p:tav tm="100000">
                                              <p:val>
                                                <p:strVal val="#ppt_x"/>
                                              </p:val>
                                            </p:tav>
                                          </p:tavLst>
                                        </p:anim>
                                        <p:anim calcmode="lin" valueType="num">
                                          <p:cBhvr additive="base">
                                            <p:cTn id="34" dur="350" fill="hold"/>
                                            <p:tgtEl>
                                              <p:spTgt spid="287"/>
                                            </p:tgtEl>
                                            <p:attrNameLst>
                                              <p:attrName>ppt_y</p:attrName>
                                            </p:attrNameLst>
                                          </p:cBhvr>
                                          <p:tavLst>
                                            <p:tav tm="0">
                                              <p:val>
                                                <p:strVal val="#ppt_y"/>
                                              </p:val>
                                            </p:tav>
                                            <p:tav tm="100000">
                                              <p:val>
                                                <p:strVal val="#ppt_y"/>
                                              </p:val>
                                            </p:tav>
                                          </p:tavLst>
                                        </p:anim>
                                      </p:childTnLst>
                                    </p:cTn>
                                  </p:par>
                                </p:childTnLst>
                              </p:cTn>
                            </p:par>
                            <p:par>
                              <p:cTn id="35" fill="hold">
                                <p:stCondLst>
                                  <p:cond delay="2200"/>
                                </p:stCondLst>
                                <p:childTnLst>
                                  <p:par>
                                    <p:cTn id="36" presetID="18" presetClass="entr" presetSubtype="3"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strips(upRight)">
                                          <p:cBhvr>
                                            <p:cTn id="38" dur="500"/>
                                            <p:tgtEl>
                                              <p:spTgt spid="71"/>
                                            </p:tgtEl>
                                          </p:cBhvr>
                                        </p:animEffect>
                                      </p:childTnLst>
                                    </p:cTn>
                                  </p:par>
                                </p:childTnLst>
                              </p:cTn>
                            </p:par>
                            <p:par>
                              <p:cTn id="39" fill="hold">
                                <p:stCondLst>
                                  <p:cond delay="2700"/>
                                </p:stCondLst>
                                <p:childTnLst>
                                  <p:par>
                                    <p:cTn id="40" presetID="10" presetClass="entr" presetSubtype="0" fill="hold" grpId="0" nodeType="afterEffect">
                                      <p:stCondLst>
                                        <p:cond delay="0"/>
                                      </p:stCondLst>
                                      <p:childTnLst>
                                        <p:set>
                                          <p:cBhvr>
                                            <p:cTn id="41" dur="1" fill="hold">
                                              <p:stCondLst>
                                                <p:cond delay="0"/>
                                              </p:stCondLst>
                                            </p:cTn>
                                            <p:tgtEl>
                                              <p:spTgt spid="270"/>
                                            </p:tgtEl>
                                            <p:attrNameLst>
                                              <p:attrName>style.visibility</p:attrName>
                                            </p:attrNameLst>
                                          </p:cBhvr>
                                          <p:to>
                                            <p:strVal val="visible"/>
                                          </p:to>
                                        </p:set>
                                        <p:animEffect transition="in" filter="fade">
                                          <p:cBhvr>
                                            <p:cTn id="42" dur="500"/>
                                            <p:tgtEl>
                                              <p:spTgt spid="270"/>
                                            </p:tgtEl>
                                          </p:cBhvr>
                                        </p:animEffect>
                                      </p:childTnLst>
                                    </p:cTn>
                                  </p:par>
                                </p:childTnLst>
                              </p:cTn>
                            </p:par>
                            <p:par>
                              <p:cTn id="43" fill="hold">
                                <p:stCondLst>
                                  <p:cond delay="3200"/>
                                </p:stCondLst>
                                <p:childTnLst>
                                  <p:par>
                                    <p:cTn id="44" presetID="22" presetClass="entr" presetSubtype="8" fill="hold" grpId="0" nodeType="afterEffect">
                                      <p:stCondLst>
                                        <p:cond delay="0"/>
                                      </p:stCondLst>
                                      <p:childTnLst>
                                        <p:set>
                                          <p:cBhvr>
                                            <p:cTn id="45" dur="1" fill="hold">
                                              <p:stCondLst>
                                                <p:cond delay="0"/>
                                              </p:stCondLst>
                                            </p:cTn>
                                            <p:tgtEl>
                                              <p:spTgt spid="274"/>
                                            </p:tgtEl>
                                            <p:attrNameLst>
                                              <p:attrName>style.visibility</p:attrName>
                                            </p:attrNameLst>
                                          </p:cBhvr>
                                          <p:to>
                                            <p:strVal val="visible"/>
                                          </p:to>
                                        </p:set>
                                        <p:animEffect transition="in" filter="wipe(left)">
                                          <p:cBhvr>
                                            <p:cTn id="46" dur="500"/>
                                            <p:tgtEl>
                                              <p:spTgt spid="274"/>
                                            </p:tgtEl>
                                          </p:cBhvr>
                                        </p:animEffect>
                                      </p:childTnLst>
                                    </p:cTn>
                                  </p:par>
                                </p:childTnLst>
                              </p:cTn>
                            </p:par>
                            <p:par>
                              <p:cTn id="47" fill="hold">
                                <p:stCondLst>
                                  <p:cond delay="3700"/>
                                </p:stCondLst>
                                <p:childTnLst>
                                  <p:par>
                                    <p:cTn id="48" presetID="22" presetClass="entr" presetSubtype="8" fill="hold" grpId="0" nodeType="afterEffect">
                                      <p:stCondLst>
                                        <p:cond delay="0"/>
                                      </p:stCondLst>
                                      <p:childTnLst>
                                        <p:set>
                                          <p:cBhvr>
                                            <p:cTn id="49" dur="1" fill="hold">
                                              <p:stCondLst>
                                                <p:cond delay="0"/>
                                              </p:stCondLst>
                                            </p:cTn>
                                            <p:tgtEl>
                                              <p:spTgt spid="276"/>
                                            </p:tgtEl>
                                            <p:attrNameLst>
                                              <p:attrName>style.visibility</p:attrName>
                                            </p:attrNameLst>
                                          </p:cBhvr>
                                          <p:to>
                                            <p:strVal val="visible"/>
                                          </p:to>
                                        </p:set>
                                        <p:animEffect transition="in" filter="wipe(left)">
                                          <p:cBhvr>
                                            <p:cTn id="50" dur="500"/>
                                            <p:tgtEl>
                                              <p:spTgt spid="276"/>
                                            </p:tgtEl>
                                          </p:cBhvr>
                                        </p:animEffect>
                                      </p:childTnLst>
                                    </p:cTn>
                                  </p:par>
                                </p:childTnLst>
                              </p:cTn>
                            </p:par>
                            <p:par>
                              <p:cTn id="51" fill="hold">
                                <p:stCondLst>
                                  <p:cond delay="4200"/>
                                </p:stCondLst>
                                <p:childTnLst>
                                  <p:par>
                                    <p:cTn id="52" presetID="23" presetClass="entr" presetSubtype="16"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p:cTn id="54" dur="500" fill="hold"/>
                                            <p:tgtEl>
                                              <p:spTgt spid="33"/>
                                            </p:tgtEl>
                                            <p:attrNameLst>
                                              <p:attrName>ppt_w</p:attrName>
                                            </p:attrNameLst>
                                          </p:cBhvr>
                                          <p:tavLst>
                                            <p:tav tm="0">
                                              <p:val>
                                                <p:fltVal val="0"/>
                                              </p:val>
                                            </p:tav>
                                            <p:tav tm="100000">
                                              <p:val>
                                                <p:strVal val="#ppt_w"/>
                                              </p:val>
                                            </p:tav>
                                          </p:tavLst>
                                        </p:anim>
                                        <p:anim calcmode="lin" valueType="num">
                                          <p:cBhvr>
                                            <p:cTn id="55" dur="500" fill="hold"/>
                                            <p:tgtEl>
                                              <p:spTgt spid="33"/>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childTnLst>
                                    </p:cTn>
                                  </p:par>
                                  <p:par>
                                    <p:cTn id="60" presetID="23" presetClass="entr" presetSubtype="16"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 calcmode="lin" valueType="num">
                                          <p:cBhvr>
                                            <p:cTn id="62" dur="500" fill="hold"/>
                                            <p:tgtEl>
                                              <p:spTgt spid="50"/>
                                            </p:tgtEl>
                                            <p:attrNameLst>
                                              <p:attrName>ppt_w</p:attrName>
                                            </p:attrNameLst>
                                          </p:cBhvr>
                                          <p:tavLst>
                                            <p:tav tm="0">
                                              <p:val>
                                                <p:fltVal val="0"/>
                                              </p:val>
                                            </p:tav>
                                            <p:tav tm="100000">
                                              <p:val>
                                                <p:strVal val="#ppt_w"/>
                                              </p:val>
                                            </p:tav>
                                          </p:tavLst>
                                        </p:anim>
                                        <p:anim calcmode="lin" valueType="num">
                                          <p:cBhvr>
                                            <p:cTn id="63" dur="500" fill="hold"/>
                                            <p:tgtEl>
                                              <p:spTgt spid="50"/>
                                            </p:tgtEl>
                                            <p:attrNameLst>
                                              <p:attrName>ppt_h</p:attrName>
                                            </p:attrNameLst>
                                          </p:cBhvr>
                                          <p:tavLst>
                                            <p:tav tm="0">
                                              <p:val>
                                                <p:fltVal val="0"/>
                                              </p:val>
                                            </p:tav>
                                            <p:tav tm="100000">
                                              <p:val>
                                                <p:strVal val="#ppt_h"/>
                                              </p:val>
                                            </p:tav>
                                          </p:tavLst>
                                        </p:anim>
                                      </p:childTnLst>
                                    </p:cTn>
                                  </p:par>
                                </p:childTnLst>
                              </p:cTn>
                            </p:par>
                            <p:par>
                              <p:cTn id="64" fill="hold">
                                <p:stCondLst>
                                  <p:cond delay="4700"/>
                                </p:stCondLst>
                                <p:childTnLst>
                                  <p:par>
                                    <p:cTn id="65" presetID="23" presetClass="entr" presetSubtype="16"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p:cTn id="67" dur="500" fill="hold"/>
                                            <p:tgtEl>
                                              <p:spTgt spid="2"/>
                                            </p:tgtEl>
                                            <p:attrNameLst>
                                              <p:attrName>ppt_w</p:attrName>
                                            </p:attrNameLst>
                                          </p:cBhvr>
                                          <p:tavLst>
                                            <p:tav tm="0">
                                              <p:val>
                                                <p:fltVal val="0"/>
                                              </p:val>
                                            </p:tav>
                                            <p:tav tm="100000">
                                              <p:val>
                                                <p:strVal val="#ppt_w"/>
                                              </p:val>
                                            </p:tav>
                                          </p:tavLst>
                                        </p:anim>
                                        <p:anim calcmode="lin" valueType="num">
                                          <p:cBhvr>
                                            <p:cTn id="6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50" grpId="0" animBg="1"/>
          <p:bldP spid="270" grpId="0"/>
          <p:bldP spid="271" grpId="0"/>
          <p:bldP spid="285" grpId="0"/>
          <p:bldP spid="287" grpId="0"/>
          <p:bldP spid="274" grpId="0"/>
          <p:bldP spid="27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a:extLst>
              <a:ext uri="{FF2B5EF4-FFF2-40B4-BE49-F238E27FC236}">
                <a16:creationId xmlns:a16="http://schemas.microsoft.com/office/drawing/2014/main" id="{67AD35F8-826C-4DA8-BFF8-E21CCFA6CAD3}"/>
              </a:ext>
            </a:extLst>
          </p:cNvPr>
          <p:cNvSpPr/>
          <p:nvPr/>
        </p:nvSpPr>
        <p:spPr>
          <a:xfrm rot="5400000">
            <a:off x="371467" y="-371470"/>
            <a:ext cx="1019181" cy="1762124"/>
          </a:xfrm>
          <a:prstGeom prst="triangle">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图片 13" descr="图片包含 游戏机&#10;&#10;描述已自动生成">
            <a:extLst>
              <a:ext uri="{FF2B5EF4-FFF2-40B4-BE49-F238E27FC236}">
                <a16:creationId xmlns:a16="http://schemas.microsoft.com/office/drawing/2014/main" id="{90FE1A87-5BFE-4A7F-ADB1-0D9214D3CB4F}"/>
              </a:ext>
            </a:extLst>
          </p:cNvPr>
          <p:cNvPicPr>
            <a:picLocks noChangeAspect="1"/>
          </p:cNvPicPr>
          <p:nvPr/>
        </p:nvPicPr>
        <p:blipFill>
          <a:blip r:embed="rId4" cstate="print">
            <a:alphaModFix amt="62000"/>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tretch>
            <a:fillRect/>
          </a:stretch>
        </p:blipFill>
        <p:spPr>
          <a:xfrm>
            <a:off x="114300" y="-6152"/>
            <a:ext cx="1029762" cy="998608"/>
          </a:xfrm>
          <a:prstGeom prst="rect">
            <a:avLst/>
          </a:prstGeom>
          <a:noFill/>
          <a:effectLst>
            <a:outerShdw blurRad="76200" dist="38100" dir="5400000" algn="t" rotWithShape="0">
              <a:prstClr val="black">
                <a:alpha val="62000"/>
              </a:prstClr>
            </a:outerShdw>
          </a:effectLst>
        </p:spPr>
      </p:pic>
      <p:sp>
        <p:nvSpPr>
          <p:cNvPr id="7" name="等腰三角形 6">
            <a:extLst>
              <a:ext uri="{FF2B5EF4-FFF2-40B4-BE49-F238E27FC236}">
                <a16:creationId xmlns:a16="http://schemas.microsoft.com/office/drawing/2014/main" id="{65CFE088-C5C9-4300-9F2A-4BBBCBCE6B5D}"/>
              </a:ext>
            </a:extLst>
          </p:cNvPr>
          <p:cNvSpPr/>
          <p:nvPr/>
        </p:nvSpPr>
        <p:spPr>
          <a:xfrm rot="16200000">
            <a:off x="371474" y="-371478"/>
            <a:ext cx="1019179" cy="1762128"/>
          </a:xfrm>
          <a:prstGeom prst="triangle">
            <a:avLst>
              <a:gd name="adj" fmla="val 0"/>
            </a:avLst>
          </a:prstGeom>
          <a:solidFill>
            <a:srgbClr val="660E0E"/>
          </a:solidFill>
          <a:ln>
            <a:noFill/>
          </a:ln>
          <a:effectLst>
            <a:outerShdw blurRad="762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E0C6CC1D-23BE-460E-8F68-F181202B30E7}"/>
              </a:ext>
            </a:extLst>
          </p:cNvPr>
          <p:cNvSpPr txBox="1"/>
          <p:nvPr/>
        </p:nvSpPr>
        <p:spPr>
          <a:xfrm>
            <a:off x="292683" y="726792"/>
            <a:ext cx="1702758" cy="292388"/>
          </a:xfrm>
          <a:prstGeom prst="rect">
            <a:avLst/>
          </a:prstGeom>
          <a:noFill/>
          <a:ln>
            <a:noFill/>
          </a:ln>
        </p:spPr>
        <p:txBody>
          <a:bodyPr wrap="square" rtlCol="0">
            <a:spAutoFit/>
          </a:bodyPr>
          <a:lstStyle/>
          <a:p>
            <a:pPr lvl="0" algn="ctr" defTabSz="914400">
              <a:defRPr/>
            </a:pPr>
            <a:r>
              <a:rPr lang="zh-CN" altLang="en-US" sz="13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模型介绍</a:t>
            </a:r>
          </a:p>
        </p:txBody>
      </p:sp>
      <p:sp>
        <p:nvSpPr>
          <p:cNvPr id="15" name="文本框 14">
            <a:extLst>
              <a:ext uri="{FF2B5EF4-FFF2-40B4-BE49-F238E27FC236}">
                <a16:creationId xmlns:a16="http://schemas.microsoft.com/office/drawing/2014/main" id="{3C8CD86E-96AB-4071-B14F-23CB8D930AC6}"/>
              </a:ext>
            </a:extLst>
          </p:cNvPr>
          <p:cNvSpPr txBox="1"/>
          <p:nvPr/>
        </p:nvSpPr>
        <p:spPr>
          <a:xfrm>
            <a:off x="7389465" y="2298127"/>
            <a:ext cx="4737551" cy="3262047"/>
          </a:xfrm>
          <a:prstGeom prst="rect">
            <a:avLst/>
          </a:prstGeom>
          <a:noFill/>
        </p:spPr>
        <p:txBody>
          <a:bodyPr wrap="square" rtlCol="0">
            <a:spAutoFit/>
          </a:bodyPr>
          <a:lstStyle/>
          <a:p>
            <a:pPr indent="304800" algn="just">
              <a:lnSpc>
                <a:spcPct val="130000"/>
              </a:lnSpc>
              <a:tabLst>
                <a:tab pos="3067050" algn="l"/>
              </a:tabLst>
            </a:pPr>
            <a:r>
              <a:rPr lang="en-US" altLang="zh-CN" sz="1600" b="1" dirty="0">
                <a:latin typeface="+mj-ea"/>
              </a:rPr>
              <a:t>ENA</a:t>
            </a:r>
            <a:r>
              <a:rPr lang="zh-CN" altLang="en-US" sz="1600" b="1" dirty="0">
                <a:latin typeface="+mj-ea"/>
              </a:rPr>
              <a:t>采用并行子结构：可避免更多的顺序处理，为了聚合多尺度空间结构信息，将一个</a:t>
            </a:r>
            <a:r>
              <a:rPr lang="en-US" altLang="zh-CN" sz="1600" b="1" dirty="0">
                <a:latin typeface="+mj-ea"/>
              </a:rPr>
              <a:t>3x3</a:t>
            </a:r>
            <a:r>
              <a:rPr lang="zh-CN" altLang="en-US" sz="1600" b="1" dirty="0">
                <a:latin typeface="+mj-ea"/>
              </a:rPr>
              <a:t>分支和</a:t>
            </a:r>
            <a:r>
              <a:rPr lang="en-US" altLang="zh-CN" sz="1600" b="1" dirty="0">
                <a:latin typeface="+mj-ea"/>
              </a:rPr>
              <a:t>1x1</a:t>
            </a:r>
            <a:r>
              <a:rPr lang="zh-CN" altLang="en-US" sz="1600" b="1" dirty="0">
                <a:latin typeface="+mj-ea"/>
              </a:rPr>
              <a:t>分支平行放置以进行快速响应。对于任意给定的输入特征图，</a:t>
            </a:r>
            <a:r>
              <a:rPr lang="en-US" altLang="zh-CN" sz="1600" b="1" dirty="0">
                <a:latin typeface="+mj-ea"/>
              </a:rPr>
              <a:t>EMA</a:t>
            </a:r>
            <a:r>
              <a:rPr lang="zh-CN" altLang="en-US" sz="1600" b="1" dirty="0">
                <a:latin typeface="+mj-ea"/>
              </a:rPr>
              <a:t>将其分为</a:t>
            </a:r>
            <a:r>
              <a:rPr lang="en-US" altLang="zh-CN" sz="1600" b="1" dirty="0">
                <a:latin typeface="+mj-ea"/>
              </a:rPr>
              <a:t>G</a:t>
            </a:r>
            <a:r>
              <a:rPr lang="zh-CN" altLang="en-US" sz="1600" b="1" dirty="0">
                <a:latin typeface="+mj-ea"/>
              </a:rPr>
              <a:t>个子特征跨通道进行学习，并利用注意力权重描述符来加强每个子特征中值得注意的区域的特征表示。</a:t>
            </a:r>
            <a:endParaRPr lang="en-US" altLang="zh-CN" sz="1600" b="1" dirty="0">
              <a:latin typeface="+mj-ea"/>
            </a:endParaRPr>
          </a:p>
          <a:p>
            <a:pPr indent="304800" algn="just">
              <a:lnSpc>
                <a:spcPct val="130000"/>
              </a:lnSpc>
              <a:tabLst>
                <a:tab pos="3067050" algn="l"/>
              </a:tabLst>
            </a:pPr>
            <a:r>
              <a:rPr lang="en-US" altLang="zh-CN" sz="1600" b="1" dirty="0">
                <a:latin typeface="+mj-ea"/>
              </a:rPr>
              <a:t>EMA</a:t>
            </a:r>
            <a:r>
              <a:rPr lang="zh-CN" altLang="en-US" sz="1600" b="1" dirty="0">
                <a:latin typeface="+mj-ea"/>
              </a:rPr>
              <a:t>采用三条平行路径提取分组特征的注意力权重描述符：其中两条路为</a:t>
            </a:r>
            <a:r>
              <a:rPr lang="en-US" altLang="zh-CN" sz="1600" b="1" dirty="0">
                <a:latin typeface="+mj-ea"/>
              </a:rPr>
              <a:t>1x1</a:t>
            </a:r>
            <a:r>
              <a:rPr lang="zh-CN" altLang="en-US" sz="1600" b="1" dirty="0">
                <a:latin typeface="+mj-ea"/>
              </a:rPr>
              <a:t>分支，剩余一条为</a:t>
            </a:r>
            <a:r>
              <a:rPr lang="en-US" altLang="zh-CN" sz="1600" b="1" dirty="0">
                <a:latin typeface="+mj-ea"/>
              </a:rPr>
              <a:t>3x3</a:t>
            </a:r>
            <a:r>
              <a:rPr lang="zh-CN" altLang="en-US" sz="1600" b="1" dirty="0">
                <a:latin typeface="+mj-ea"/>
              </a:rPr>
              <a:t>分支</a:t>
            </a:r>
            <a:r>
              <a:rPr lang="en-US" altLang="zh-CN" sz="1600" b="1" dirty="0">
                <a:latin typeface="+mj-ea"/>
              </a:rPr>
              <a:t>,</a:t>
            </a:r>
            <a:r>
              <a:rPr lang="zh-CN" altLang="en-US" sz="1600" b="1" dirty="0">
                <a:latin typeface="+mj-ea"/>
              </a:rPr>
              <a:t>从而能够在较短计算时间内精准的将空间结构信息保留在信道中。</a:t>
            </a:r>
          </a:p>
        </p:txBody>
      </p:sp>
      <p:sp>
        <p:nvSpPr>
          <p:cNvPr id="2" name="Rectangle 2">
            <a:extLst>
              <a:ext uri="{FF2B5EF4-FFF2-40B4-BE49-F238E27FC236}">
                <a16:creationId xmlns:a16="http://schemas.microsoft.com/office/drawing/2014/main" id="{DB6C89DD-6C34-431C-909F-35465C45A2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10">
            <a:extLst>
              <a:ext uri="{FF2B5EF4-FFF2-40B4-BE49-F238E27FC236}">
                <a16:creationId xmlns:a16="http://schemas.microsoft.com/office/drawing/2014/main" id="{196B0917-0EE4-4817-8911-70CA1B1F97AD}"/>
              </a:ext>
            </a:extLst>
          </p:cNvPr>
          <p:cNvSpPr/>
          <p:nvPr/>
        </p:nvSpPr>
        <p:spPr>
          <a:xfrm>
            <a:off x="1680348" y="217863"/>
            <a:ext cx="3652958" cy="464166"/>
          </a:xfrm>
          <a:prstGeom prst="rect">
            <a:avLst/>
          </a:prstGeom>
        </p:spPr>
        <p:txBody>
          <a:bodyPr wrap="square">
            <a:spAutoFit/>
          </a:bodyPr>
          <a:lstStyle/>
          <a:p>
            <a:pPr lvl="0" algn="just">
              <a:lnSpc>
                <a:spcPct val="150000"/>
              </a:lnSpc>
              <a:spcAft>
                <a:spcPts val="0"/>
              </a:spcAft>
            </a:pPr>
            <a:r>
              <a:rPr lang="zh-CN" altLang="zh-CN" sz="1800" b="1" kern="100" dirty="0">
                <a:latin typeface="+mj-ea"/>
                <a:ea typeface="+mj-ea"/>
                <a:cs typeface="Times New Roman" panose="02020603050405020304" pitchFamily="18" charset="0"/>
              </a:rPr>
              <a:t> </a:t>
            </a:r>
            <a:r>
              <a:rPr lang="en-US" altLang="zh-CN" sz="1800" b="1" kern="100" dirty="0">
                <a:latin typeface="+mj-ea"/>
                <a:ea typeface="+mj-ea"/>
                <a:cs typeface="Times New Roman" panose="02020603050405020304" pitchFamily="18" charset="0"/>
              </a:rPr>
              <a:t>EMA</a:t>
            </a:r>
            <a:r>
              <a:rPr lang="zh-CN" altLang="en-US" sz="1800" b="1" kern="100" dirty="0">
                <a:latin typeface="+mj-ea"/>
                <a:ea typeface="+mj-ea"/>
                <a:cs typeface="Times New Roman" panose="02020603050405020304" pitchFamily="18" charset="0"/>
              </a:rPr>
              <a:t>注意力机制</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1EF30ED4-B368-4FEA-9571-E8C9F3C84986}"/>
              </a:ext>
            </a:extLst>
          </p:cNvPr>
          <p:cNvSpPr/>
          <p:nvPr/>
        </p:nvSpPr>
        <p:spPr>
          <a:xfrm>
            <a:off x="5333306" y="1194354"/>
            <a:ext cx="8032136"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5325B26E-5864-461D-B99D-DACEFAEA0B52}"/>
              </a:ext>
            </a:extLst>
          </p:cNvPr>
          <p:cNvSpPr/>
          <p:nvPr/>
        </p:nvSpPr>
        <p:spPr>
          <a:xfrm>
            <a:off x="7287350" y="1581308"/>
            <a:ext cx="7473068"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FA48658C-1A23-4A03-94AD-A302EEBBE2A0}"/>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59258"/>
            <a:ext cx="1809985" cy="2534617"/>
          </a:xfrm>
          <a:prstGeom prst="rect">
            <a:avLst/>
          </a:prstGeom>
          <a:effectLst>
            <a:outerShdw blurRad="50800" dist="1066800" dir="15840000" sx="1000" sy="1000" algn="ctr" rotWithShape="0">
              <a:srgbClr val="000000"/>
            </a:outerShdw>
          </a:effectLst>
        </p:spPr>
      </p:pic>
      <p:pic>
        <p:nvPicPr>
          <p:cNvPr id="8" name="图片 7" descr="图示&#10;&#10;描述已自动生成">
            <a:extLst>
              <a:ext uri="{FF2B5EF4-FFF2-40B4-BE49-F238E27FC236}">
                <a16:creationId xmlns:a16="http://schemas.microsoft.com/office/drawing/2014/main" id="{7A914D25-0500-348A-9A97-9204584DAC5E}"/>
              </a:ext>
            </a:extLst>
          </p:cNvPr>
          <p:cNvPicPr>
            <a:picLocks noChangeAspect="1"/>
          </p:cNvPicPr>
          <p:nvPr/>
        </p:nvPicPr>
        <p:blipFill rotWithShape="1">
          <a:blip r:embed="rId8">
            <a:extLst>
              <a:ext uri="{28A0092B-C50C-407E-A947-70E740481C1C}">
                <a14:useLocalDpi xmlns:a14="http://schemas.microsoft.com/office/drawing/2010/main" val="0"/>
              </a:ext>
            </a:extLst>
          </a:blip>
          <a:srcRect l="3140" r="3061"/>
          <a:stretch/>
        </p:blipFill>
        <p:spPr>
          <a:xfrm>
            <a:off x="114300" y="2463512"/>
            <a:ext cx="7029020" cy="2931276"/>
          </a:xfrm>
          <a:prstGeom prst="rect">
            <a:avLst/>
          </a:prstGeom>
        </p:spPr>
      </p:pic>
    </p:spTree>
    <p:custDataLst>
      <p:tags r:id="rId1"/>
    </p:custDataLst>
    <p:extLst>
      <p:ext uri="{BB962C8B-B14F-4D97-AF65-F5344CB8AC3E}">
        <p14:creationId xmlns:p14="http://schemas.microsoft.com/office/powerpoint/2010/main" val="272798020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a:extLst>
              <a:ext uri="{FF2B5EF4-FFF2-40B4-BE49-F238E27FC236}">
                <a16:creationId xmlns:a16="http://schemas.microsoft.com/office/drawing/2014/main" id="{67AD35F8-826C-4DA8-BFF8-E21CCFA6CAD3}"/>
              </a:ext>
            </a:extLst>
          </p:cNvPr>
          <p:cNvSpPr/>
          <p:nvPr/>
        </p:nvSpPr>
        <p:spPr>
          <a:xfrm rot="5400000">
            <a:off x="371467" y="-371470"/>
            <a:ext cx="1019181" cy="1762124"/>
          </a:xfrm>
          <a:prstGeom prst="triangle">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图片 13" descr="图片包含 游戏机&#10;&#10;描述已自动生成">
            <a:extLst>
              <a:ext uri="{FF2B5EF4-FFF2-40B4-BE49-F238E27FC236}">
                <a16:creationId xmlns:a16="http://schemas.microsoft.com/office/drawing/2014/main" id="{90FE1A87-5BFE-4A7F-ADB1-0D9214D3CB4F}"/>
              </a:ext>
            </a:extLst>
          </p:cNvPr>
          <p:cNvPicPr>
            <a:picLocks noChangeAspect="1"/>
          </p:cNvPicPr>
          <p:nvPr/>
        </p:nvPicPr>
        <p:blipFill>
          <a:blip r:embed="rId4" cstate="print">
            <a:alphaModFix amt="62000"/>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tretch>
            <a:fillRect/>
          </a:stretch>
        </p:blipFill>
        <p:spPr>
          <a:xfrm>
            <a:off x="114300" y="-6152"/>
            <a:ext cx="1029762" cy="998608"/>
          </a:xfrm>
          <a:prstGeom prst="rect">
            <a:avLst/>
          </a:prstGeom>
          <a:noFill/>
          <a:effectLst>
            <a:outerShdw blurRad="76200" dist="38100" dir="5400000" algn="t" rotWithShape="0">
              <a:prstClr val="black">
                <a:alpha val="62000"/>
              </a:prstClr>
            </a:outerShdw>
          </a:effectLst>
        </p:spPr>
      </p:pic>
      <p:sp>
        <p:nvSpPr>
          <p:cNvPr id="7" name="等腰三角形 6">
            <a:extLst>
              <a:ext uri="{FF2B5EF4-FFF2-40B4-BE49-F238E27FC236}">
                <a16:creationId xmlns:a16="http://schemas.microsoft.com/office/drawing/2014/main" id="{65CFE088-C5C9-4300-9F2A-4BBBCBCE6B5D}"/>
              </a:ext>
            </a:extLst>
          </p:cNvPr>
          <p:cNvSpPr/>
          <p:nvPr/>
        </p:nvSpPr>
        <p:spPr>
          <a:xfrm rot="16200000">
            <a:off x="371474" y="-371478"/>
            <a:ext cx="1019179" cy="1762128"/>
          </a:xfrm>
          <a:prstGeom prst="triangle">
            <a:avLst>
              <a:gd name="adj" fmla="val 0"/>
            </a:avLst>
          </a:prstGeom>
          <a:solidFill>
            <a:srgbClr val="660E0E"/>
          </a:solidFill>
          <a:ln>
            <a:noFill/>
          </a:ln>
          <a:effectLst>
            <a:outerShdw blurRad="762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E0C6CC1D-23BE-460E-8F68-F181202B30E7}"/>
              </a:ext>
            </a:extLst>
          </p:cNvPr>
          <p:cNvSpPr txBox="1"/>
          <p:nvPr/>
        </p:nvSpPr>
        <p:spPr>
          <a:xfrm>
            <a:off x="292683" y="726792"/>
            <a:ext cx="1702758" cy="292388"/>
          </a:xfrm>
          <a:prstGeom prst="rect">
            <a:avLst/>
          </a:prstGeom>
          <a:noFill/>
          <a:ln>
            <a:noFill/>
          </a:ln>
        </p:spPr>
        <p:txBody>
          <a:bodyPr wrap="square" rtlCol="0">
            <a:spAutoFit/>
          </a:bodyPr>
          <a:lstStyle/>
          <a:p>
            <a:pPr lvl="0" algn="ctr" defTabSz="914400">
              <a:defRPr/>
            </a:pPr>
            <a:r>
              <a:rPr lang="zh-CN" altLang="en-US" sz="13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模型介绍</a:t>
            </a:r>
          </a:p>
        </p:txBody>
      </p:sp>
      <p:sp>
        <p:nvSpPr>
          <p:cNvPr id="2" name="Rectangle 2">
            <a:extLst>
              <a:ext uri="{FF2B5EF4-FFF2-40B4-BE49-F238E27FC236}">
                <a16:creationId xmlns:a16="http://schemas.microsoft.com/office/drawing/2014/main" id="{DB6C89DD-6C34-431C-909F-35465C45A2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10">
            <a:extLst>
              <a:ext uri="{FF2B5EF4-FFF2-40B4-BE49-F238E27FC236}">
                <a16:creationId xmlns:a16="http://schemas.microsoft.com/office/drawing/2014/main" id="{196B0917-0EE4-4817-8911-70CA1B1F97AD}"/>
              </a:ext>
            </a:extLst>
          </p:cNvPr>
          <p:cNvSpPr/>
          <p:nvPr/>
        </p:nvSpPr>
        <p:spPr>
          <a:xfrm>
            <a:off x="1680348" y="217863"/>
            <a:ext cx="3652958" cy="464166"/>
          </a:xfrm>
          <a:prstGeom prst="rect">
            <a:avLst/>
          </a:prstGeom>
        </p:spPr>
        <p:txBody>
          <a:bodyPr wrap="square">
            <a:spAutoFit/>
          </a:bodyPr>
          <a:lstStyle/>
          <a:p>
            <a:pPr lvl="0" algn="just">
              <a:lnSpc>
                <a:spcPct val="150000"/>
              </a:lnSpc>
              <a:spcAft>
                <a:spcPts val="0"/>
              </a:spcAft>
            </a:pPr>
            <a:r>
              <a:rPr lang="zh-CN" altLang="zh-CN" sz="1800" b="1" kern="100" dirty="0">
                <a:latin typeface="+mj-ea"/>
                <a:ea typeface="+mj-ea"/>
                <a:cs typeface="Times New Roman" panose="02020603050405020304" pitchFamily="18" charset="0"/>
              </a:rPr>
              <a:t> </a:t>
            </a:r>
            <a:r>
              <a:rPr lang="zh-CN" altLang="en-US" sz="1800" b="1" kern="100" dirty="0">
                <a:latin typeface="+mj-ea"/>
                <a:ea typeface="+mj-ea"/>
                <a:cs typeface="Times New Roman" panose="02020603050405020304" pitchFamily="18" charset="0"/>
              </a:rPr>
              <a:t>基于注意力机制的</a:t>
            </a:r>
            <a:r>
              <a:rPr lang="en-US" altLang="zh-CN" sz="1800" b="1" kern="100" dirty="0">
                <a:latin typeface="+mj-ea"/>
                <a:ea typeface="+mj-ea"/>
                <a:cs typeface="Times New Roman" panose="02020603050405020304" pitchFamily="18" charset="0"/>
              </a:rPr>
              <a:t>YOLOv7</a:t>
            </a:r>
            <a:r>
              <a:rPr lang="zh-CN" altLang="en-US" sz="1800" b="1" kern="100" dirty="0">
                <a:latin typeface="+mj-ea"/>
                <a:ea typeface="+mj-ea"/>
                <a:cs typeface="Times New Roman" panose="02020603050405020304" pitchFamily="18" charset="0"/>
              </a:rPr>
              <a:t>模型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1EF30ED4-B368-4FEA-9571-E8C9F3C84986}"/>
              </a:ext>
            </a:extLst>
          </p:cNvPr>
          <p:cNvSpPr/>
          <p:nvPr/>
        </p:nvSpPr>
        <p:spPr>
          <a:xfrm>
            <a:off x="5333306" y="1194354"/>
            <a:ext cx="8032136"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5325B26E-5864-461D-B99D-DACEFAEA0B52}"/>
              </a:ext>
            </a:extLst>
          </p:cNvPr>
          <p:cNvSpPr/>
          <p:nvPr/>
        </p:nvSpPr>
        <p:spPr>
          <a:xfrm>
            <a:off x="7287350" y="1581308"/>
            <a:ext cx="7473068"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FA48658C-1A23-4A03-94AD-A302EEBBE2A0}"/>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59258"/>
            <a:ext cx="1809985" cy="2534617"/>
          </a:xfrm>
          <a:prstGeom prst="rect">
            <a:avLst/>
          </a:prstGeom>
          <a:effectLst>
            <a:outerShdw blurRad="50800" dist="1066800" dir="15840000" sx="1000" sy="1000" algn="ctr" rotWithShape="0">
              <a:srgbClr val="000000"/>
            </a:outerShdw>
          </a:effectLst>
        </p:spPr>
      </p:pic>
      <p:pic>
        <p:nvPicPr>
          <p:cNvPr id="28" name="图片 27">
            <a:extLst>
              <a:ext uri="{FF2B5EF4-FFF2-40B4-BE49-F238E27FC236}">
                <a16:creationId xmlns:a16="http://schemas.microsoft.com/office/drawing/2014/main" id="{EF5555FC-13EE-DBAF-6250-B399C5E7AC50}"/>
              </a:ext>
            </a:extLst>
          </p:cNvPr>
          <p:cNvPicPr>
            <a:picLocks noChangeAspect="1"/>
          </p:cNvPicPr>
          <p:nvPr/>
        </p:nvPicPr>
        <p:blipFill>
          <a:blip r:embed="rId8"/>
          <a:stretch>
            <a:fillRect/>
          </a:stretch>
        </p:blipFill>
        <p:spPr>
          <a:xfrm>
            <a:off x="114300" y="1745967"/>
            <a:ext cx="12192000" cy="4967777"/>
          </a:xfrm>
          <a:prstGeom prst="rect">
            <a:avLst/>
          </a:prstGeom>
        </p:spPr>
      </p:pic>
    </p:spTree>
    <p:custDataLst>
      <p:tags r:id="rId1"/>
    </p:custDataLst>
    <p:extLst>
      <p:ext uri="{BB962C8B-B14F-4D97-AF65-F5344CB8AC3E}">
        <p14:creationId xmlns:p14="http://schemas.microsoft.com/office/powerpoint/2010/main" val="120011023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a:extLst>
              <a:ext uri="{FF2B5EF4-FFF2-40B4-BE49-F238E27FC236}">
                <a16:creationId xmlns:a16="http://schemas.microsoft.com/office/drawing/2014/main" id="{67AD35F8-826C-4DA8-BFF8-E21CCFA6CAD3}"/>
              </a:ext>
            </a:extLst>
          </p:cNvPr>
          <p:cNvSpPr/>
          <p:nvPr/>
        </p:nvSpPr>
        <p:spPr>
          <a:xfrm rot="5400000">
            <a:off x="371467" y="-371470"/>
            <a:ext cx="1019181" cy="1762124"/>
          </a:xfrm>
          <a:prstGeom prst="triangle">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图片 13" descr="图片包含 游戏机&#10;&#10;描述已自动生成">
            <a:extLst>
              <a:ext uri="{FF2B5EF4-FFF2-40B4-BE49-F238E27FC236}">
                <a16:creationId xmlns:a16="http://schemas.microsoft.com/office/drawing/2014/main" id="{90FE1A87-5BFE-4A7F-ADB1-0D9214D3CB4F}"/>
              </a:ext>
            </a:extLst>
          </p:cNvPr>
          <p:cNvPicPr>
            <a:picLocks noChangeAspect="1"/>
          </p:cNvPicPr>
          <p:nvPr/>
        </p:nvPicPr>
        <p:blipFill>
          <a:blip r:embed="rId4" cstate="print">
            <a:alphaModFix amt="62000"/>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tretch>
            <a:fillRect/>
          </a:stretch>
        </p:blipFill>
        <p:spPr>
          <a:xfrm>
            <a:off x="114300" y="-6152"/>
            <a:ext cx="1029762" cy="998608"/>
          </a:xfrm>
          <a:prstGeom prst="rect">
            <a:avLst/>
          </a:prstGeom>
          <a:noFill/>
          <a:effectLst>
            <a:outerShdw blurRad="76200" dist="38100" dir="5400000" algn="t" rotWithShape="0">
              <a:prstClr val="black">
                <a:alpha val="62000"/>
              </a:prstClr>
            </a:outerShdw>
          </a:effectLst>
        </p:spPr>
      </p:pic>
      <p:sp>
        <p:nvSpPr>
          <p:cNvPr id="7" name="等腰三角形 6">
            <a:extLst>
              <a:ext uri="{FF2B5EF4-FFF2-40B4-BE49-F238E27FC236}">
                <a16:creationId xmlns:a16="http://schemas.microsoft.com/office/drawing/2014/main" id="{65CFE088-C5C9-4300-9F2A-4BBBCBCE6B5D}"/>
              </a:ext>
            </a:extLst>
          </p:cNvPr>
          <p:cNvSpPr/>
          <p:nvPr/>
        </p:nvSpPr>
        <p:spPr>
          <a:xfrm rot="16200000">
            <a:off x="371474" y="-371478"/>
            <a:ext cx="1019179" cy="1762128"/>
          </a:xfrm>
          <a:prstGeom prst="triangle">
            <a:avLst>
              <a:gd name="adj" fmla="val 0"/>
            </a:avLst>
          </a:prstGeom>
          <a:solidFill>
            <a:srgbClr val="660E0E"/>
          </a:solidFill>
          <a:ln>
            <a:noFill/>
          </a:ln>
          <a:effectLst>
            <a:outerShdw blurRad="762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E0C6CC1D-23BE-460E-8F68-F181202B30E7}"/>
              </a:ext>
            </a:extLst>
          </p:cNvPr>
          <p:cNvSpPr txBox="1"/>
          <p:nvPr/>
        </p:nvSpPr>
        <p:spPr>
          <a:xfrm>
            <a:off x="292683" y="726792"/>
            <a:ext cx="1702758" cy="292388"/>
          </a:xfrm>
          <a:prstGeom prst="rect">
            <a:avLst/>
          </a:prstGeom>
          <a:noFill/>
          <a:ln>
            <a:noFill/>
          </a:ln>
        </p:spPr>
        <p:txBody>
          <a:bodyPr wrap="square" rtlCol="0">
            <a:spAutoFit/>
          </a:bodyPr>
          <a:lstStyle/>
          <a:p>
            <a:pPr lvl="0" algn="ctr" defTabSz="914400">
              <a:defRPr/>
            </a:pPr>
            <a:r>
              <a:rPr lang="zh-CN" altLang="en-US" sz="13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模型介绍</a:t>
            </a:r>
          </a:p>
        </p:txBody>
      </p:sp>
      <p:sp>
        <p:nvSpPr>
          <p:cNvPr id="2" name="Rectangle 2">
            <a:extLst>
              <a:ext uri="{FF2B5EF4-FFF2-40B4-BE49-F238E27FC236}">
                <a16:creationId xmlns:a16="http://schemas.microsoft.com/office/drawing/2014/main" id="{DB6C89DD-6C34-431C-909F-35465C45A2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10">
            <a:extLst>
              <a:ext uri="{FF2B5EF4-FFF2-40B4-BE49-F238E27FC236}">
                <a16:creationId xmlns:a16="http://schemas.microsoft.com/office/drawing/2014/main" id="{196B0917-0EE4-4817-8911-70CA1B1F97AD}"/>
              </a:ext>
            </a:extLst>
          </p:cNvPr>
          <p:cNvSpPr/>
          <p:nvPr/>
        </p:nvSpPr>
        <p:spPr>
          <a:xfrm>
            <a:off x="1636469" y="309869"/>
            <a:ext cx="3652958" cy="464166"/>
          </a:xfrm>
          <a:prstGeom prst="rect">
            <a:avLst/>
          </a:prstGeom>
        </p:spPr>
        <p:txBody>
          <a:bodyPr wrap="square">
            <a:spAutoFit/>
          </a:bodyPr>
          <a:lstStyle/>
          <a:p>
            <a:pPr lvl="0" algn="just">
              <a:lnSpc>
                <a:spcPct val="150000"/>
              </a:lnSpc>
              <a:spcAft>
                <a:spcPts val="0"/>
              </a:spcAft>
            </a:pPr>
            <a:r>
              <a:rPr lang="zh-CN" altLang="zh-CN" sz="1800" b="1" kern="100" dirty="0">
                <a:latin typeface="+mj-ea"/>
                <a:ea typeface="+mj-ea"/>
                <a:cs typeface="Times New Roman" panose="02020603050405020304" pitchFamily="18" charset="0"/>
              </a:rPr>
              <a:t> </a:t>
            </a:r>
            <a:r>
              <a:rPr lang="zh-CN" altLang="en-US" sz="1800" b="1" kern="100" dirty="0">
                <a:latin typeface="+mj-ea"/>
                <a:ea typeface="+mj-ea"/>
                <a:cs typeface="Times New Roman" panose="02020603050405020304" pitchFamily="18" charset="0"/>
              </a:rPr>
              <a:t>可视化页面设计</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1EF30ED4-B368-4FEA-9571-E8C9F3C84986}"/>
              </a:ext>
            </a:extLst>
          </p:cNvPr>
          <p:cNvSpPr/>
          <p:nvPr/>
        </p:nvSpPr>
        <p:spPr>
          <a:xfrm>
            <a:off x="5333306" y="1194354"/>
            <a:ext cx="8032136"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5325B26E-5864-461D-B99D-DACEFAEA0B52}"/>
              </a:ext>
            </a:extLst>
          </p:cNvPr>
          <p:cNvSpPr/>
          <p:nvPr/>
        </p:nvSpPr>
        <p:spPr>
          <a:xfrm>
            <a:off x="7287350" y="1581308"/>
            <a:ext cx="7473068"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FA48658C-1A23-4A03-94AD-A302EEBBE2A0}"/>
              </a:ext>
            </a:extLst>
          </p:cNvPr>
          <p:cNvPicPr>
            <a:picLocks noChangeAspect="1"/>
          </p:cNvPicPr>
          <p:nvPr/>
        </p:nvPicPr>
        <p:blipFill>
          <a:blip r:embed="rId6" cstate="print">
            <a:extLst>
              <a:ext uri="{BEBA8EAE-BF5A-486C-A8C5-ECC9F3942E4B}">
                <a14:imgProps xmlns:a14="http://schemas.microsoft.com/office/drawing/2010/main">
                  <a14:imgLayer r:embed="rId7">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59258"/>
            <a:ext cx="1809985" cy="2534617"/>
          </a:xfrm>
          <a:prstGeom prst="rect">
            <a:avLst/>
          </a:prstGeom>
          <a:effectLst>
            <a:outerShdw blurRad="50800" dist="1066800" dir="15840000" sx="1000" sy="1000" algn="ctr" rotWithShape="0">
              <a:srgbClr val="000000"/>
            </a:outerShdw>
          </a:effectLst>
        </p:spPr>
      </p:pic>
      <p:pic>
        <p:nvPicPr>
          <p:cNvPr id="6" name="图片 5" descr="图形用户界面, 网站&#10;&#10;描述已自动生成">
            <a:extLst>
              <a:ext uri="{FF2B5EF4-FFF2-40B4-BE49-F238E27FC236}">
                <a16:creationId xmlns:a16="http://schemas.microsoft.com/office/drawing/2014/main" id="{12907603-91BC-ED90-4774-56D97E6537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9550" y="1581308"/>
            <a:ext cx="6994667" cy="4942898"/>
          </a:xfrm>
          <a:prstGeom prst="rect">
            <a:avLst/>
          </a:prstGeom>
        </p:spPr>
      </p:pic>
      <p:sp>
        <p:nvSpPr>
          <p:cNvPr id="8" name="文本框 7">
            <a:extLst>
              <a:ext uri="{FF2B5EF4-FFF2-40B4-BE49-F238E27FC236}">
                <a16:creationId xmlns:a16="http://schemas.microsoft.com/office/drawing/2014/main" id="{BBB4AC41-AFB7-6925-3697-CDCE14E46FD5}"/>
              </a:ext>
            </a:extLst>
          </p:cNvPr>
          <p:cNvSpPr txBox="1"/>
          <p:nvPr/>
        </p:nvSpPr>
        <p:spPr>
          <a:xfrm>
            <a:off x="7308624" y="2220913"/>
            <a:ext cx="4737551" cy="701346"/>
          </a:xfrm>
          <a:prstGeom prst="rect">
            <a:avLst/>
          </a:prstGeom>
          <a:noFill/>
        </p:spPr>
        <p:txBody>
          <a:bodyPr wrap="square" rtlCol="0">
            <a:spAutoFit/>
          </a:bodyPr>
          <a:lstStyle/>
          <a:p>
            <a:pPr indent="304800" algn="just">
              <a:lnSpc>
                <a:spcPct val="130000"/>
              </a:lnSpc>
              <a:tabLst>
                <a:tab pos="3067050" algn="l"/>
              </a:tabLst>
            </a:pPr>
            <a:r>
              <a:rPr lang="zh-CN" altLang="en-US" sz="1600" b="1" dirty="0">
                <a:latin typeface="+mj-ea"/>
              </a:rPr>
              <a:t>基于</a:t>
            </a:r>
            <a:r>
              <a:rPr lang="en-US" altLang="zh-CN" sz="1600" b="1" dirty="0">
                <a:latin typeface="+mj-ea"/>
              </a:rPr>
              <a:t>Python</a:t>
            </a:r>
            <a:r>
              <a:rPr lang="zh-CN" altLang="en-US" sz="1600" b="1" dirty="0">
                <a:latin typeface="+mj-ea"/>
              </a:rPr>
              <a:t>的</a:t>
            </a:r>
            <a:r>
              <a:rPr lang="en-US" altLang="zh-CN" sz="1600" b="1" dirty="0" err="1">
                <a:latin typeface="+mj-ea"/>
              </a:rPr>
              <a:t>Gradio</a:t>
            </a:r>
            <a:r>
              <a:rPr lang="zh-CN" altLang="en-US" sz="1600" b="1" dirty="0">
                <a:latin typeface="+mj-ea"/>
              </a:rPr>
              <a:t>库</a:t>
            </a:r>
            <a:endParaRPr lang="en-US" altLang="zh-CN" sz="1600" b="1" dirty="0">
              <a:latin typeface="+mj-ea"/>
            </a:endParaRPr>
          </a:p>
          <a:p>
            <a:pPr indent="304800" algn="just">
              <a:lnSpc>
                <a:spcPct val="130000"/>
              </a:lnSpc>
              <a:tabLst>
                <a:tab pos="3067050" algn="l"/>
              </a:tabLst>
            </a:pPr>
            <a:r>
              <a:rPr lang="zh-CN" altLang="en-US" sz="1600" b="1" dirty="0">
                <a:latin typeface="+mj-ea"/>
              </a:rPr>
              <a:t>能够切换三种模型下的目标检测</a:t>
            </a:r>
          </a:p>
        </p:txBody>
      </p:sp>
      <p:pic>
        <p:nvPicPr>
          <p:cNvPr id="10" name="图片 9" descr="电脑萤幕的截图&#10;&#10;描述已自动生成">
            <a:extLst>
              <a:ext uri="{FF2B5EF4-FFF2-40B4-BE49-F238E27FC236}">
                <a16:creationId xmlns:a16="http://schemas.microsoft.com/office/drawing/2014/main" id="{35D322E6-7923-47D1-8CC4-DB9D370E75E7}"/>
              </a:ext>
            </a:extLst>
          </p:cNvPr>
          <p:cNvPicPr>
            <a:picLocks noChangeAspect="1"/>
          </p:cNvPicPr>
          <p:nvPr/>
        </p:nvPicPr>
        <p:blipFill rotWithShape="1">
          <a:blip r:embed="rId9">
            <a:extLst>
              <a:ext uri="{28A0092B-C50C-407E-A947-70E740481C1C}">
                <a14:useLocalDpi xmlns:a14="http://schemas.microsoft.com/office/drawing/2010/main" val="0"/>
              </a:ext>
            </a:extLst>
          </a:blip>
          <a:srcRect l="29565" t="12207" r="36824" b="40455"/>
          <a:stretch/>
        </p:blipFill>
        <p:spPr>
          <a:xfrm>
            <a:off x="7628467" y="3417226"/>
            <a:ext cx="4097866" cy="3106980"/>
          </a:xfrm>
          <a:prstGeom prst="rect">
            <a:avLst/>
          </a:prstGeom>
        </p:spPr>
      </p:pic>
    </p:spTree>
    <p:custDataLst>
      <p:tags r:id="rId1"/>
    </p:custDataLst>
    <p:extLst>
      <p:ext uri="{BB962C8B-B14F-4D97-AF65-F5344CB8AC3E}">
        <p14:creationId xmlns:p14="http://schemas.microsoft.com/office/powerpoint/2010/main" val="1183636774"/>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436A9AE-31C9-7B96-747D-7BF1DB423CB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23878" y="-981030"/>
            <a:ext cx="4067175" cy="4067175"/>
          </a:xfrm>
          <a:prstGeom prst="rect">
            <a:avLst/>
          </a:prstGeom>
        </p:spPr>
      </p:pic>
      <p:sp>
        <p:nvSpPr>
          <p:cNvPr id="15" name="文本框 14"/>
          <p:cNvSpPr txBox="1"/>
          <p:nvPr/>
        </p:nvSpPr>
        <p:spPr>
          <a:xfrm>
            <a:off x="3810695" y="3980709"/>
            <a:ext cx="4493538" cy="830997"/>
          </a:xfrm>
          <a:prstGeom prst="rect">
            <a:avLst/>
          </a:prstGeom>
          <a:noFill/>
        </p:spPr>
        <p:txBody>
          <a:bodyPr vert="horz" wrap="none" rtlCol="0" anchor="ctr">
            <a:spAutoFit/>
          </a:bodyPr>
          <a:lstStyle/>
          <a:p>
            <a:pPr algn="ctr"/>
            <a:r>
              <a:rPr lang="zh-CN" altLang="en-US" sz="4800" b="1" dirty="0">
                <a:solidFill>
                  <a:schemeClr val="tx1">
                    <a:lumMod val="75000"/>
                    <a:lumOff val="25000"/>
                  </a:schemeClr>
                </a:solidFill>
                <a:latin typeface="华文新魏" panose="02010800040101010101" pitchFamily="2" charset="-122"/>
                <a:ea typeface="华文新魏" panose="02010800040101010101" pitchFamily="2" charset="-122"/>
              </a:rPr>
              <a:t>实验设置及结果</a:t>
            </a:r>
          </a:p>
        </p:txBody>
      </p:sp>
      <p:grpSp>
        <p:nvGrpSpPr>
          <p:cNvPr id="10" name="组合 9"/>
          <p:cNvGrpSpPr/>
          <p:nvPr/>
        </p:nvGrpSpPr>
        <p:grpSpPr>
          <a:xfrm>
            <a:off x="5023040" y="1569382"/>
            <a:ext cx="2498670" cy="1862048"/>
            <a:chOff x="2757770" y="2361497"/>
            <a:chExt cx="2498670" cy="1862048"/>
          </a:xfrm>
        </p:grpSpPr>
        <p:sp>
          <p:nvSpPr>
            <p:cNvPr id="12"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800">
                <a:defRPr/>
              </a:pPr>
              <a:r>
                <a:rPr lang="en-US" altLang="zh-CN" sz="11500" kern="0" dirty="0">
                  <a:solidFill>
                    <a:schemeClr val="accent1"/>
                  </a:solidFill>
                  <a:latin typeface="Impact" panose="020B0806030902050204" pitchFamily="34" charset="0"/>
                  <a:ea typeface="微软雅黑" pitchFamily="34" charset="-122"/>
                </a:rPr>
                <a:t>03</a:t>
              </a:r>
              <a:endParaRPr lang="en-US" altLang="ko-KR" sz="8800" kern="0" dirty="0">
                <a:solidFill>
                  <a:schemeClr val="accent1"/>
                </a:solidFill>
                <a:latin typeface="Impact" panose="020B0806030902050204" pitchFamily="34" charset="0"/>
                <a:ea typeface="微软雅黑" pitchFamily="34" charset="-122"/>
              </a:endParaRPr>
            </a:p>
          </p:txBody>
        </p:sp>
        <p:sp>
          <p:nvSpPr>
            <p:cNvPr id="13" name="椭圆 1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任意多边形 16"/>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6" fmla="*/ 1145718 w 1845118"/>
              <a:gd name="connsiteY6" fmla="*/ 63090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 name="connsiteX4" fmla="*/ 1054278 w 1845118"/>
              <a:gd name="connsiteY4"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Lst>
            <a:ahLst/>
            <a:cxnLst>
              <a:cxn ang="0">
                <a:pos x="connsiteX0" y="connsiteY0"/>
              </a:cxn>
              <a:cxn ang="0">
                <a:pos x="connsiteX1" y="connsiteY1"/>
              </a:cxn>
              <a:cxn ang="0">
                <a:pos x="connsiteX2" y="connsiteY2"/>
              </a:cxn>
              <a:cxn ang="0">
                <a:pos x="connsiteX3" y="connsiteY3"/>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18"/>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9" fmla="*/ 709545 w 2362498"/>
              <a:gd name="connsiteY9" fmla="*/ 1703863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0" fmla="*/ 2362498 w 2362498"/>
              <a:gd name="connsiteY0" fmla="*/ 1612423 h 1827878"/>
              <a:gd name="connsiteX1" fmla="*/ 2362498 w 2362498"/>
              <a:gd name="connsiteY1" fmla="*/ 1827878 h 1827878"/>
              <a:gd name="connsiteX2" fmla="*/ 839514 w 2362498"/>
              <a:gd name="connsiteY2" fmla="*/ 1827878 h 1827878"/>
              <a:gd name="connsiteX3" fmla="*/ 433218 w 2362498"/>
              <a:gd name="connsiteY3" fmla="*/ 1827878 h 1827878"/>
              <a:gd name="connsiteX4" fmla="*/ 433218 w 2362498"/>
              <a:gd name="connsiteY4" fmla="*/ 1826314 h 1827878"/>
              <a:gd name="connsiteX5" fmla="*/ 0 w 2362498"/>
              <a:gd name="connsiteY5" fmla="*/ 1826314 h 1827878"/>
              <a:gd name="connsiteX6" fmla="*/ 0 w 2362498"/>
              <a:gd name="connsiteY6" fmla="*/ 0 h 1827878"/>
              <a:gd name="connsiteX7" fmla="*/ 618105 w 2362498"/>
              <a:gd name="connsiteY7" fmla="*/ 0 h 182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42706946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50" fill="hold"/>
                                        <p:tgtEl>
                                          <p:spTgt spid="17"/>
                                        </p:tgtEl>
                                        <p:attrNameLst>
                                          <p:attrName>ppt_w</p:attrName>
                                        </p:attrNameLst>
                                      </p:cBhvr>
                                      <p:tavLst>
                                        <p:tav tm="0">
                                          <p:val>
                                            <p:strVal val="4*#ppt_w"/>
                                          </p:val>
                                        </p:tav>
                                        <p:tav tm="100000">
                                          <p:val>
                                            <p:strVal val="#ppt_w"/>
                                          </p:val>
                                        </p:tav>
                                      </p:tavLst>
                                    </p:anim>
                                    <p:anim calcmode="lin" valueType="num">
                                      <p:cBhvr>
                                        <p:cTn id="8" dur="350" fill="hold"/>
                                        <p:tgtEl>
                                          <p:spTgt spid="1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ppt_w</p:attrName>
                                        </p:attrNameLst>
                                      </p:cBhvr>
                                      <p:tavLst>
                                        <p:tav tm="0">
                                          <p:val>
                                            <p:fltVal val="0"/>
                                          </p:val>
                                        </p:tav>
                                        <p:tav tm="100000">
                                          <p:val>
                                            <p:strVal val="#ppt_w"/>
                                          </p:val>
                                        </p:tav>
                                      </p:tavLst>
                                    </p:anim>
                                    <p:anim calcmode="lin" valueType="num">
                                      <p:cBhvr>
                                        <p:cTn id="17" dur="250" fill="hold"/>
                                        <p:tgtEl>
                                          <p:spTgt spid="10"/>
                                        </p:tgtEl>
                                        <p:attrNameLst>
                                          <p:attrName>ppt_h</p:attrName>
                                        </p:attrNameLst>
                                      </p:cBhvr>
                                      <p:tavLst>
                                        <p:tav tm="0">
                                          <p:val>
                                            <p:fltVal val="0"/>
                                          </p:val>
                                        </p:tav>
                                        <p:tav tm="100000">
                                          <p:val>
                                            <p:strVal val="#ppt_h"/>
                                          </p:val>
                                        </p:tav>
                                      </p:tavLst>
                                    </p:anim>
                                    <p:animEffect transition="in" filter="fade">
                                      <p:cBhvr>
                                        <p:cTn id="18" dur="250"/>
                                        <p:tgtEl>
                                          <p:spTgt spid="10"/>
                                        </p:tgtEl>
                                      </p:cBhvr>
                                    </p:animEffect>
                                  </p:childTnLst>
                                </p:cTn>
                              </p:par>
                            </p:childTnLst>
                          </p:cTn>
                        </p:par>
                        <p:par>
                          <p:cTn id="19" fill="hold">
                            <p:stCondLst>
                              <p:cond delay="850"/>
                            </p:stCondLst>
                            <p:childTnLst>
                              <p:par>
                                <p:cTn id="20" presetID="16" presetClass="entr" presetSubtype="37"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966008" y="3984715"/>
            <a:ext cx="9370739" cy="1087000"/>
            <a:chOff x="949774" y="2662385"/>
            <a:chExt cx="9370739" cy="1087000"/>
          </a:xfrm>
        </p:grpSpPr>
        <p:sp>
          <p:nvSpPr>
            <p:cNvPr id="81" name="Notched Right Arrow 24"/>
            <p:cNvSpPr/>
            <p:nvPr/>
          </p:nvSpPr>
          <p:spPr>
            <a:xfrm rot="10800000">
              <a:off x="949774" y="2662385"/>
              <a:ext cx="9370739" cy="1087000"/>
            </a:xfrm>
            <a:prstGeom prst="notchedRightArrow">
              <a:avLst>
                <a:gd name="adj1" fmla="val 100000"/>
                <a:gd name="adj2" fmla="val 46000"/>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1">
                    <a:lumMod val="85000"/>
                    <a:lumOff val="15000"/>
                  </a:schemeClr>
                </a:solidFill>
              </a:endParaRPr>
            </a:p>
          </p:txBody>
        </p:sp>
        <p:sp>
          <p:nvSpPr>
            <p:cNvPr id="83" name="Oval 31"/>
            <p:cNvSpPr>
              <a:spLocks noChangeAspect="1"/>
            </p:cNvSpPr>
            <p:nvPr/>
          </p:nvSpPr>
          <p:spPr>
            <a:xfrm>
              <a:off x="1337222" y="2858763"/>
              <a:ext cx="694248" cy="694244"/>
            </a:xfrm>
            <a:prstGeom prst="ellipse">
              <a:avLst/>
            </a:prstGeom>
            <a:solidFill>
              <a:srgbClr val="CBCBCB"/>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solidFill>
                  <a:latin typeface="Impact" panose="020B0806030902050204" pitchFamily="34" charset="0"/>
                </a:rPr>
                <a:t>02</a:t>
              </a:r>
            </a:p>
          </p:txBody>
        </p:sp>
      </p:grpSp>
      <p:sp>
        <p:nvSpPr>
          <p:cNvPr id="57" name="TextBox 59"/>
          <p:cNvSpPr txBox="1">
            <a:spLocks noChangeArrowheads="1"/>
          </p:cNvSpPr>
          <p:nvPr/>
        </p:nvSpPr>
        <p:spPr bwMode="auto">
          <a:xfrm flipH="1">
            <a:off x="7263005" y="4051312"/>
            <a:ext cx="2395325"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a:defRPr/>
            </a:pPr>
            <a:r>
              <a:rPr lang="zh-CN" altLang="en-US" sz="2000" b="1" dirty="0">
                <a:solidFill>
                  <a:schemeClr val="tx1">
                    <a:lumMod val="75000"/>
                    <a:lumOff val="25000"/>
                  </a:schemeClr>
                </a:solidFill>
                <a:latin typeface="微软雅黑" pitchFamily="34" charset="-122"/>
                <a:ea typeface="微软雅黑" pitchFamily="34" charset="-122"/>
              </a:rPr>
              <a:t>草莓数据集</a:t>
            </a:r>
            <a:endParaRPr lang="en-US" altLang="ko-KR" sz="2000" kern="0" dirty="0">
              <a:solidFill>
                <a:schemeClr val="tx1">
                  <a:lumMod val="75000"/>
                  <a:lumOff val="25000"/>
                </a:schemeClr>
              </a:solidFill>
              <a:latin typeface="微软雅黑" pitchFamily="34" charset="-122"/>
              <a:ea typeface="微软雅黑" pitchFamily="34" charset="-122"/>
            </a:endParaRPr>
          </a:p>
        </p:txBody>
      </p:sp>
      <p:sp>
        <p:nvSpPr>
          <p:cNvPr id="58" name="矩形 57"/>
          <p:cNvSpPr>
            <a:spLocks noChangeArrowheads="1"/>
          </p:cNvSpPr>
          <p:nvPr/>
        </p:nvSpPr>
        <p:spPr bwMode="auto">
          <a:xfrm>
            <a:off x="2068965" y="4451413"/>
            <a:ext cx="7550766" cy="30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gn="r">
              <a:lnSpc>
                <a:spcPct val="114000"/>
              </a:lnSpc>
            </a:pPr>
            <a:r>
              <a:rPr lang="en-US" altLang="zh-CN" sz="1300" dirty="0">
                <a:solidFill>
                  <a:schemeClr val="tx1">
                    <a:lumMod val="85000"/>
                    <a:lumOff val="15000"/>
                  </a:schemeClr>
                </a:solidFill>
                <a:latin typeface="微软雅黑" pitchFamily="34" charset="-122"/>
                <a:ea typeface="微软雅黑" pitchFamily="34" charset="-122"/>
                <a:sym typeface="微软雅黑" pitchFamily="34" charset="-122"/>
              </a:rPr>
              <a:t>	</a:t>
            </a:r>
            <a:r>
              <a:rPr lang="zh-CN" altLang="en-US" sz="1300" b="1" dirty="0">
                <a:solidFill>
                  <a:srgbClr val="831824"/>
                </a:solidFill>
                <a:latin typeface="微软雅黑" pitchFamily="34" charset="-122"/>
                <a:ea typeface="微软雅黑" pitchFamily="34" charset="-122"/>
                <a:sym typeface="微软雅黑" pitchFamily="34" charset="-122"/>
              </a:rPr>
              <a:t>执行算法，将生成图像与真实图像进行大量比对得出最优解</a:t>
            </a:r>
            <a:r>
              <a:rPr lang="zh-CN" altLang="en-US" sz="1300" dirty="0">
                <a:solidFill>
                  <a:schemeClr val="tx1">
                    <a:lumMod val="85000"/>
                    <a:lumOff val="15000"/>
                  </a:schemeClr>
                </a:solidFill>
                <a:latin typeface="微软雅黑" pitchFamily="34" charset="-122"/>
                <a:ea typeface="微软雅黑" pitchFamily="34" charset="-122"/>
                <a:sym typeface="微软雅黑" pitchFamily="34" charset="-122"/>
              </a:rPr>
              <a:t>。</a:t>
            </a:r>
            <a:endParaRPr lang="zh-CN" altLang="en-US" sz="1300" dirty="0">
              <a:solidFill>
                <a:schemeClr val="tx1">
                  <a:lumMod val="85000"/>
                  <a:lumOff val="15000"/>
                </a:schemeClr>
              </a:solidFill>
            </a:endParaRPr>
          </a:p>
        </p:txBody>
      </p:sp>
      <p:sp>
        <p:nvSpPr>
          <p:cNvPr id="54" name="任意多边形 53"/>
          <p:cNvSpPr/>
          <p:nvPr/>
        </p:nvSpPr>
        <p:spPr>
          <a:xfrm rot="5400000">
            <a:off x="11113482" y="4283594"/>
            <a:ext cx="5988" cy="2760"/>
          </a:xfrm>
          <a:custGeom>
            <a:avLst/>
            <a:gdLst>
              <a:gd name="connsiteX0" fmla="*/ 0 w 5988"/>
              <a:gd name="connsiteY0" fmla="*/ 0 h 2760"/>
              <a:gd name="connsiteX1" fmla="*/ 3001 w 5988"/>
              <a:gd name="connsiteY1" fmla="*/ 2375 h 2760"/>
              <a:gd name="connsiteX2" fmla="*/ 5988 w 5988"/>
              <a:gd name="connsiteY2" fmla="*/ 11 h 2760"/>
              <a:gd name="connsiteX3" fmla="*/ 3000 w 5988"/>
              <a:gd name="connsiteY3" fmla="*/ 2760 h 2760"/>
              <a:gd name="connsiteX4" fmla="*/ 0 w 5988"/>
              <a:gd name="connsiteY4" fmla="*/ 0 h 2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8" h="2760">
                <a:moveTo>
                  <a:pt x="0" y="0"/>
                </a:moveTo>
                <a:lnTo>
                  <a:pt x="3001" y="2375"/>
                </a:lnTo>
                <a:lnTo>
                  <a:pt x="5988" y="11"/>
                </a:lnTo>
                <a:lnTo>
                  <a:pt x="3000" y="2760"/>
                </a:lnTo>
                <a:lnTo>
                  <a:pt x="0" y="0"/>
                </a:lnTo>
                <a:close/>
              </a:path>
            </a:pathLst>
          </a:custGeom>
          <a:solidFill>
            <a:srgbClr val="B7B32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endParaRPr lang="en-US" sz="4267" dirty="0">
              <a:solidFill>
                <a:schemeClr val="bg1"/>
              </a:solidFill>
            </a:endParaRPr>
          </a:p>
        </p:txBody>
      </p:sp>
      <p:grpSp>
        <p:nvGrpSpPr>
          <p:cNvPr id="24" name="组合 23"/>
          <p:cNvGrpSpPr/>
          <p:nvPr/>
        </p:nvGrpSpPr>
        <p:grpSpPr>
          <a:xfrm>
            <a:off x="10041339" y="3984715"/>
            <a:ext cx="2150661" cy="1087001"/>
            <a:chOff x="10041147" y="2673080"/>
            <a:chExt cx="2150661" cy="1087001"/>
          </a:xfrm>
        </p:grpSpPr>
        <p:sp>
          <p:nvSpPr>
            <p:cNvPr id="51" name="任意多边形 50"/>
            <p:cNvSpPr/>
            <p:nvPr/>
          </p:nvSpPr>
          <p:spPr>
            <a:xfrm rot="5400000">
              <a:off x="10572977" y="2141250"/>
              <a:ext cx="1087001" cy="2150661"/>
            </a:xfrm>
            <a:custGeom>
              <a:avLst/>
              <a:gdLst>
                <a:gd name="connsiteX0" fmla="*/ 0 w 1087001"/>
                <a:gd name="connsiteY0" fmla="*/ 1651026 h 2150661"/>
                <a:gd name="connsiteX1" fmla="*/ 0 w 1087001"/>
                <a:gd name="connsiteY1" fmla="*/ 0 h 2150661"/>
                <a:gd name="connsiteX2" fmla="*/ 1087001 w 1087001"/>
                <a:gd name="connsiteY2" fmla="*/ 0 h 2150661"/>
                <a:gd name="connsiteX3" fmla="*/ 1087001 w 1087001"/>
                <a:gd name="connsiteY3" fmla="*/ 1720529 h 2150661"/>
                <a:gd name="connsiteX4" fmla="*/ 1087000 w 1087001"/>
                <a:gd name="connsiteY4" fmla="*/ 1720530 h 2150661"/>
                <a:gd name="connsiteX5" fmla="*/ 1087000 w 1087001"/>
                <a:gd name="connsiteY5" fmla="*/ 1651026 h 2150661"/>
                <a:gd name="connsiteX6" fmla="*/ 546488 w 1087001"/>
                <a:gd name="connsiteY6" fmla="*/ 2148297 h 2150661"/>
                <a:gd name="connsiteX7" fmla="*/ 543501 w 1087001"/>
                <a:gd name="connsiteY7" fmla="*/ 2150661 h 2150661"/>
                <a:gd name="connsiteX8" fmla="*/ 540500 w 1087001"/>
                <a:gd name="connsiteY8" fmla="*/ 2148286 h 2150661"/>
                <a:gd name="connsiteX9" fmla="*/ 0 w 1087001"/>
                <a:gd name="connsiteY9" fmla="*/ 1651026 h 2150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7001" h="2150661">
                  <a:moveTo>
                    <a:pt x="0" y="1651026"/>
                  </a:moveTo>
                  <a:lnTo>
                    <a:pt x="0" y="0"/>
                  </a:lnTo>
                  <a:lnTo>
                    <a:pt x="1087001" y="0"/>
                  </a:lnTo>
                  <a:lnTo>
                    <a:pt x="1087001" y="1720529"/>
                  </a:lnTo>
                  <a:lnTo>
                    <a:pt x="1087000" y="1720530"/>
                  </a:lnTo>
                  <a:lnTo>
                    <a:pt x="1087000" y="1651026"/>
                  </a:lnTo>
                  <a:lnTo>
                    <a:pt x="546488" y="2148297"/>
                  </a:lnTo>
                  <a:lnTo>
                    <a:pt x="543501" y="2150661"/>
                  </a:lnTo>
                  <a:lnTo>
                    <a:pt x="540500" y="2148286"/>
                  </a:lnTo>
                  <a:lnTo>
                    <a:pt x="0" y="16510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noAutofit/>
            </a:bodyPr>
            <a:lstStyle/>
            <a:p>
              <a:pPr algn="ctr"/>
              <a:endParaRPr lang="en-US" sz="4267" dirty="0">
                <a:solidFill>
                  <a:schemeClr val="bg1"/>
                </a:solidFill>
              </a:endParaRPr>
            </a:p>
          </p:txBody>
        </p:sp>
        <p:sp>
          <p:nvSpPr>
            <p:cNvPr id="60" name="任意多边形 59"/>
            <p:cNvSpPr>
              <a:spLocks/>
            </p:cNvSpPr>
            <p:nvPr/>
          </p:nvSpPr>
          <p:spPr bwMode="auto">
            <a:xfrm>
              <a:off x="10719564" y="2955283"/>
              <a:ext cx="697574" cy="522594"/>
            </a:xfrm>
            <a:custGeom>
              <a:avLst/>
              <a:gdLst>
                <a:gd name="connsiteX0" fmla="*/ 152941 w 574972"/>
                <a:gd name="connsiteY0" fmla="*/ 323694 h 399845"/>
                <a:gd name="connsiteX1" fmla="*/ 152941 w 574972"/>
                <a:gd name="connsiteY1" fmla="*/ 399844 h 399845"/>
                <a:gd name="connsiteX2" fmla="*/ 61228 w 574972"/>
                <a:gd name="connsiteY2" fmla="*/ 399844 h 399845"/>
                <a:gd name="connsiteX3" fmla="*/ 61228 w 574972"/>
                <a:gd name="connsiteY3" fmla="*/ 398217 h 399845"/>
                <a:gd name="connsiteX4" fmla="*/ 65606 w 574972"/>
                <a:gd name="connsiteY4" fmla="*/ 394470 h 399845"/>
                <a:gd name="connsiteX5" fmla="*/ 121790 w 574972"/>
                <a:gd name="connsiteY5" fmla="*/ 346388 h 399845"/>
                <a:gd name="connsiteX6" fmla="*/ 145086 w 574972"/>
                <a:gd name="connsiteY6" fmla="*/ 328444 h 399845"/>
                <a:gd name="connsiteX7" fmla="*/ 147415 w 574972"/>
                <a:gd name="connsiteY7" fmla="*/ 328444 h 399845"/>
                <a:gd name="connsiteX8" fmla="*/ 270881 w 574972"/>
                <a:gd name="connsiteY8" fmla="*/ 219691 h 399845"/>
                <a:gd name="connsiteX9" fmla="*/ 270881 w 574972"/>
                <a:gd name="connsiteY9" fmla="*/ 399845 h 399845"/>
                <a:gd name="connsiteX10" fmla="*/ 179168 w 574972"/>
                <a:gd name="connsiteY10" fmla="*/ 399845 h 399845"/>
                <a:gd name="connsiteX11" fmla="*/ 179168 w 574972"/>
                <a:gd name="connsiteY11" fmla="*/ 296830 h 399845"/>
                <a:gd name="connsiteX12" fmla="*/ 185489 w 574972"/>
                <a:gd name="connsiteY12" fmla="*/ 291396 h 399845"/>
                <a:gd name="connsiteX13" fmla="*/ 216939 w 574972"/>
                <a:gd name="connsiteY13" fmla="*/ 264361 h 399845"/>
                <a:gd name="connsiteX14" fmla="*/ 226257 w 574972"/>
                <a:gd name="connsiteY14" fmla="*/ 259235 h 399845"/>
                <a:gd name="connsiteX15" fmla="*/ 240235 w 574972"/>
                <a:gd name="connsiteY15" fmla="*/ 246418 h 399845"/>
                <a:gd name="connsiteX16" fmla="*/ 263531 w 574972"/>
                <a:gd name="connsiteY16" fmla="*/ 225912 h 399845"/>
                <a:gd name="connsiteX17" fmla="*/ 297108 w 574972"/>
                <a:gd name="connsiteY17" fmla="*/ 209429 h 399845"/>
                <a:gd name="connsiteX18" fmla="*/ 300913 w 574972"/>
                <a:gd name="connsiteY18" fmla="*/ 213616 h 399845"/>
                <a:gd name="connsiteX19" fmla="*/ 309758 w 574972"/>
                <a:gd name="connsiteY19" fmla="*/ 223349 h 399845"/>
                <a:gd name="connsiteX20" fmla="*/ 333054 w 574972"/>
                <a:gd name="connsiteY20" fmla="*/ 248982 h 399845"/>
                <a:gd name="connsiteX21" fmla="*/ 342372 w 574972"/>
                <a:gd name="connsiteY21" fmla="*/ 256672 h 399845"/>
                <a:gd name="connsiteX22" fmla="*/ 344702 w 574972"/>
                <a:gd name="connsiteY22" fmla="*/ 261799 h 399845"/>
                <a:gd name="connsiteX23" fmla="*/ 370328 w 574972"/>
                <a:gd name="connsiteY23" fmla="*/ 264362 h 399845"/>
                <a:gd name="connsiteX24" fmla="*/ 379646 w 574972"/>
                <a:gd name="connsiteY24" fmla="*/ 256672 h 399845"/>
                <a:gd name="connsiteX25" fmla="*/ 388821 w 574972"/>
                <a:gd name="connsiteY25" fmla="*/ 248907 h 399845"/>
                <a:gd name="connsiteX26" fmla="*/ 388821 w 574972"/>
                <a:gd name="connsiteY26" fmla="*/ 399844 h 399845"/>
                <a:gd name="connsiteX27" fmla="*/ 297108 w 574972"/>
                <a:gd name="connsiteY27" fmla="*/ 399844 h 399845"/>
                <a:gd name="connsiteX28" fmla="*/ 506761 w 574972"/>
                <a:gd name="connsiteY28" fmla="*/ 139370 h 399845"/>
                <a:gd name="connsiteX29" fmla="*/ 506761 w 574972"/>
                <a:gd name="connsiteY29" fmla="*/ 399844 h 399845"/>
                <a:gd name="connsiteX30" fmla="*/ 415048 w 574972"/>
                <a:gd name="connsiteY30" fmla="*/ 399844 h 399845"/>
                <a:gd name="connsiteX31" fmla="*/ 415048 w 574972"/>
                <a:gd name="connsiteY31" fmla="*/ 222112 h 399845"/>
                <a:gd name="connsiteX32" fmla="*/ 418375 w 574972"/>
                <a:gd name="connsiteY32" fmla="*/ 219183 h 399845"/>
                <a:gd name="connsiteX33" fmla="*/ 428203 w 574972"/>
                <a:gd name="connsiteY33" fmla="*/ 210532 h 399845"/>
                <a:gd name="connsiteX34" fmla="*/ 458488 w 574972"/>
                <a:gd name="connsiteY34" fmla="*/ 184898 h 399845"/>
                <a:gd name="connsiteX35" fmla="*/ 496198 w 574972"/>
                <a:gd name="connsiteY35" fmla="*/ 149332 h 399845"/>
                <a:gd name="connsiteX36" fmla="*/ 463151 w 574972"/>
                <a:gd name="connsiteY36" fmla="*/ 0 h 399845"/>
                <a:gd name="connsiteX37" fmla="*/ 533039 w 574972"/>
                <a:gd name="connsiteY37" fmla="*/ 0 h 399845"/>
                <a:gd name="connsiteX38" fmla="*/ 554006 w 574972"/>
                <a:gd name="connsiteY38" fmla="*/ 0 h 399845"/>
                <a:gd name="connsiteX39" fmla="*/ 567983 w 574972"/>
                <a:gd name="connsiteY39" fmla="*/ 5127 h 399845"/>
                <a:gd name="connsiteX40" fmla="*/ 574972 w 574972"/>
                <a:gd name="connsiteY40" fmla="*/ 20506 h 399845"/>
                <a:gd name="connsiteX41" fmla="*/ 574972 w 574972"/>
                <a:gd name="connsiteY41" fmla="*/ 117913 h 399845"/>
                <a:gd name="connsiteX42" fmla="*/ 554006 w 574972"/>
                <a:gd name="connsiteY42" fmla="*/ 138419 h 399845"/>
                <a:gd name="connsiteX43" fmla="*/ 535369 w 574972"/>
                <a:gd name="connsiteY43" fmla="*/ 117913 h 399845"/>
                <a:gd name="connsiteX44" fmla="*/ 535369 w 574972"/>
                <a:gd name="connsiteY44" fmla="*/ 66646 h 399845"/>
                <a:gd name="connsiteX45" fmla="*/ 533039 w 574972"/>
                <a:gd name="connsiteY45" fmla="*/ 69209 h 399845"/>
                <a:gd name="connsiteX46" fmla="*/ 467811 w 574972"/>
                <a:gd name="connsiteY46" fmla="*/ 130729 h 399845"/>
                <a:gd name="connsiteX47" fmla="*/ 437526 w 574972"/>
                <a:gd name="connsiteY47" fmla="*/ 156362 h 399845"/>
                <a:gd name="connsiteX48" fmla="*/ 414230 w 574972"/>
                <a:gd name="connsiteY48" fmla="*/ 176869 h 399845"/>
                <a:gd name="connsiteX49" fmla="*/ 383945 w 574972"/>
                <a:gd name="connsiteY49" fmla="*/ 202502 h 399845"/>
                <a:gd name="connsiteX50" fmla="*/ 374627 w 574972"/>
                <a:gd name="connsiteY50" fmla="*/ 210192 h 399845"/>
                <a:gd name="connsiteX51" fmla="*/ 349001 w 574972"/>
                <a:gd name="connsiteY51" fmla="*/ 207629 h 399845"/>
                <a:gd name="connsiteX52" fmla="*/ 346671 w 574972"/>
                <a:gd name="connsiteY52" fmla="*/ 202502 h 399845"/>
                <a:gd name="connsiteX53" fmla="*/ 337353 w 574972"/>
                <a:gd name="connsiteY53" fmla="*/ 194812 h 399845"/>
                <a:gd name="connsiteX54" fmla="*/ 314057 w 574972"/>
                <a:gd name="connsiteY54" fmla="*/ 169179 h 399845"/>
                <a:gd name="connsiteX55" fmla="*/ 293091 w 574972"/>
                <a:gd name="connsiteY55" fmla="*/ 146109 h 399845"/>
                <a:gd name="connsiteX56" fmla="*/ 262806 w 574972"/>
                <a:gd name="connsiteY56" fmla="*/ 171742 h 399845"/>
                <a:gd name="connsiteX57" fmla="*/ 239510 w 574972"/>
                <a:gd name="connsiteY57" fmla="*/ 192249 h 399845"/>
                <a:gd name="connsiteX58" fmla="*/ 225532 w 574972"/>
                <a:gd name="connsiteY58" fmla="*/ 205065 h 399845"/>
                <a:gd name="connsiteX59" fmla="*/ 216214 w 574972"/>
                <a:gd name="connsiteY59" fmla="*/ 210192 h 399845"/>
                <a:gd name="connsiteX60" fmla="*/ 141666 w 574972"/>
                <a:gd name="connsiteY60" fmla="*/ 274275 h 399845"/>
                <a:gd name="connsiteX61" fmla="*/ 139337 w 574972"/>
                <a:gd name="connsiteY61" fmla="*/ 274275 h 399845"/>
                <a:gd name="connsiteX62" fmla="*/ 116041 w 574972"/>
                <a:gd name="connsiteY62" fmla="*/ 292218 h 399845"/>
                <a:gd name="connsiteX63" fmla="*/ 32175 w 574972"/>
                <a:gd name="connsiteY63" fmla="*/ 363992 h 399845"/>
                <a:gd name="connsiteX64" fmla="*/ 22856 w 574972"/>
                <a:gd name="connsiteY64" fmla="*/ 366555 h 399845"/>
                <a:gd name="connsiteX65" fmla="*/ 4220 w 574972"/>
                <a:gd name="connsiteY65" fmla="*/ 358865 h 399845"/>
                <a:gd name="connsiteX66" fmla="*/ 6549 w 574972"/>
                <a:gd name="connsiteY66" fmla="*/ 328105 h 399845"/>
                <a:gd name="connsiteX67" fmla="*/ 18197 w 574972"/>
                <a:gd name="connsiteY67" fmla="*/ 317851 h 399845"/>
                <a:gd name="connsiteX68" fmla="*/ 116041 w 574972"/>
                <a:gd name="connsiteY68" fmla="*/ 238389 h 399845"/>
                <a:gd name="connsiteX69" fmla="*/ 139337 w 574972"/>
                <a:gd name="connsiteY69" fmla="*/ 220445 h 399845"/>
                <a:gd name="connsiteX70" fmla="*/ 141666 w 574972"/>
                <a:gd name="connsiteY70" fmla="*/ 217882 h 399845"/>
                <a:gd name="connsiteX71" fmla="*/ 216214 w 574972"/>
                <a:gd name="connsiteY71" fmla="*/ 156362 h 399845"/>
                <a:gd name="connsiteX72" fmla="*/ 223203 w 574972"/>
                <a:gd name="connsiteY72" fmla="*/ 148672 h 399845"/>
                <a:gd name="connsiteX73" fmla="*/ 239510 w 574972"/>
                <a:gd name="connsiteY73" fmla="*/ 138419 h 399845"/>
                <a:gd name="connsiteX74" fmla="*/ 262806 w 574972"/>
                <a:gd name="connsiteY74" fmla="*/ 117913 h 399845"/>
                <a:gd name="connsiteX75" fmla="*/ 283772 w 574972"/>
                <a:gd name="connsiteY75" fmla="*/ 99969 h 399845"/>
                <a:gd name="connsiteX76" fmla="*/ 309398 w 574972"/>
                <a:gd name="connsiteY76" fmla="*/ 102533 h 399845"/>
                <a:gd name="connsiteX77" fmla="*/ 314057 w 574972"/>
                <a:gd name="connsiteY77" fmla="*/ 107659 h 399845"/>
                <a:gd name="connsiteX78" fmla="*/ 337353 w 574972"/>
                <a:gd name="connsiteY78" fmla="*/ 133292 h 399845"/>
                <a:gd name="connsiteX79" fmla="*/ 346671 w 574972"/>
                <a:gd name="connsiteY79" fmla="*/ 140982 h 399845"/>
                <a:gd name="connsiteX80" fmla="*/ 365308 w 574972"/>
                <a:gd name="connsiteY80" fmla="*/ 161489 h 399845"/>
                <a:gd name="connsiteX81" fmla="*/ 383945 w 574972"/>
                <a:gd name="connsiteY81" fmla="*/ 146109 h 399845"/>
                <a:gd name="connsiteX82" fmla="*/ 414230 w 574972"/>
                <a:gd name="connsiteY82" fmla="*/ 120476 h 399845"/>
                <a:gd name="connsiteX83" fmla="*/ 437526 w 574972"/>
                <a:gd name="connsiteY83" fmla="*/ 99969 h 399845"/>
                <a:gd name="connsiteX84" fmla="*/ 477129 w 574972"/>
                <a:gd name="connsiteY84" fmla="*/ 61520 h 399845"/>
                <a:gd name="connsiteX85" fmla="*/ 498095 w 574972"/>
                <a:gd name="connsiteY85" fmla="*/ 43576 h 399845"/>
                <a:gd name="connsiteX86" fmla="*/ 486447 w 574972"/>
                <a:gd name="connsiteY86" fmla="*/ 43576 h 399845"/>
                <a:gd name="connsiteX87" fmla="*/ 463151 w 574972"/>
                <a:gd name="connsiteY87" fmla="*/ 43576 h 399845"/>
                <a:gd name="connsiteX88" fmla="*/ 456163 w 574972"/>
                <a:gd name="connsiteY88" fmla="*/ 41013 h 399845"/>
                <a:gd name="connsiteX89" fmla="*/ 442185 w 574972"/>
                <a:gd name="connsiteY89" fmla="*/ 20506 h 399845"/>
                <a:gd name="connsiteX90" fmla="*/ 453833 w 574972"/>
                <a:gd name="connsiteY90" fmla="*/ 2563 h 399845"/>
                <a:gd name="connsiteX91" fmla="*/ 456163 w 574972"/>
                <a:gd name="connsiteY91" fmla="*/ 2563 h 399845"/>
                <a:gd name="connsiteX92" fmla="*/ 463151 w 574972"/>
                <a:gd name="connsiteY92" fmla="*/ 0 h 39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4972" h="399845">
                  <a:moveTo>
                    <a:pt x="152941" y="323694"/>
                  </a:moveTo>
                  <a:lnTo>
                    <a:pt x="152941" y="399844"/>
                  </a:lnTo>
                  <a:lnTo>
                    <a:pt x="61228" y="399844"/>
                  </a:lnTo>
                  <a:lnTo>
                    <a:pt x="61228" y="398217"/>
                  </a:lnTo>
                  <a:lnTo>
                    <a:pt x="65606" y="394470"/>
                  </a:lnTo>
                  <a:cubicBezTo>
                    <a:pt x="121790" y="346388"/>
                    <a:pt x="121790" y="346388"/>
                    <a:pt x="121790" y="346388"/>
                  </a:cubicBezTo>
                  <a:cubicBezTo>
                    <a:pt x="145086" y="328444"/>
                    <a:pt x="145086" y="328444"/>
                    <a:pt x="145086" y="328444"/>
                  </a:cubicBezTo>
                  <a:cubicBezTo>
                    <a:pt x="147415" y="328444"/>
                    <a:pt x="147415" y="328444"/>
                    <a:pt x="147415" y="328444"/>
                  </a:cubicBezTo>
                  <a:close/>
                  <a:moveTo>
                    <a:pt x="270881" y="219691"/>
                  </a:moveTo>
                  <a:lnTo>
                    <a:pt x="270881" y="399845"/>
                  </a:lnTo>
                  <a:lnTo>
                    <a:pt x="179168" y="399845"/>
                  </a:lnTo>
                  <a:lnTo>
                    <a:pt x="179168" y="296830"/>
                  </a:lnTo>
                  <a:lnTo>
                    <a:pt x="185489" y="291396"/>
                  </a:lnTo>
                  <a:cubicBezTo>
                    <a:pt x="216939" y="264361"/>
                    <a:pt x="216939" y="264361"/>
                    <a:pt x="216939" y="264361"/>
                  </a:cubicBezTo>
                  <a:cubicBezTo>
                    <a:pt x="226257" y="259235"/>
                    <a:pt x="226257" y="259235"/>
                    <a:pt x="226257" y="259235"/>
                  </a:cubicBezTo>
                  <a:cubicBezTo>
                    <a:pt x="240235" y="246418"/>
                    <a:pt x="240235" y="246418"/>
                    <a:pt x="240235" y="246418"/>
                  </a:cubicBezTo>
                  <a:cubicBezTo>
                    <a:pt x="263531" y="225912"/>
                    <a:pt x="263531" y="225912"/>
                    <a:pt x="263531" y="225912"/>
                  </a:cubicBezTo>
                  <a:close/>
                  <a:moveTo>
                    <a:pt x="297108" y="209429"/>
                  </a:moveTo>
                  <a:lnTo>
                    <a:pt x="300913" y="213616"/>
                  </a:lnTo>
                  <a:cubicBezTo>
                    <a:pt x="309758" y="223349"/>
                    <a:pt x="309758" y="223349"/>
                    <a:pt x="309758" y="223349"/>
                  </a:cubicBezTo>
                  <a:cubicBezTo>
                    <a:pt x="333054" y="248982"/>
                    <a:pt x="333054" y="248982"/>
                    <a:pt x="333054" y="248982"/>
                  </a:cubicBezTo>
                  <a:cubicBezTo>
                    <a:pt x="342372" y="256672"/>
                    <a:pt x="342372" y="256672"/>
                    <a:pt x="342372" y="256672"/>
                  </a:cubicBezTo>
                  <a:cubicBezTo>
                    <a:pt x="344702" y="261799"/>
                    <a:pt x="344702" y="261799"/>
                    <a:pt x="344702" y="261799"/>
                  </a:cubicBezTo>
                  <a:cubicBezTo>
                    <a:pt x="351691" y="269489"/>
                    <a:pt x="363339" y="269489"/>
                    <a:pt x="370328" y="264362"/>
                  </a:cubicBezTo>
                  <a:cubicBezTo>
                    <a:pt x="379646" y="256672"/>
                    <a:pt x="379646" y="256672"/>
                    <a:pt x="379646" y="256672"/>
                  </a:cubicBezTo>
                  <a:lnTo>
                    <a:pt x="388821" y="248907"/>
                  </a:lnTo>
                  <a:lnTo>
                    <a:pt x="388821" y="399844"/>
                  </a:lnTo>
                  <a:lnTo>
                    <a:pt x="297108" y="399844"/>
                  </a:lnTo>
                  <a:close/>
                  <a:moveTo>
                    <a:pt x="506761" y="139370"/>
                  </a:moveTo>
                  <a:lnTo>
                    <a:pt x="506761" y="399844"/>
                  </a:lnTo>
                  <a:lnTo>
                    <a:pt x="415048" y="399844"/>
                  </a:lnTo>
                  <a:lnTo>
                    <a:pt x="415048" y="222112"/>
                  </a:lnTo>
                  <a:lnTo>
                    <a:pt x="418375" y="219183"/>
                  </a:lnTo>
                  <a:cubicBezTo>
                    <a:pt x="428203" y="210532"/>
                    <a:pt x="428203" y="210532"/>
                    <a:pt x="428203" y="210532"/>
                  </a:cubicBezTo>
                  <a:cubicBezTo>
                    <a:pt x="458488" y="184898"/>
                    <a:pt x="458488" y="184898"/>
                    <a:pt x="458488" y="184898"/>
                  </a:cubicBezTo>
                  <a:cubicBezTo>
                    <a:pt x="474795" y="169518"/>
                    <a:pt x="487025" y="157984"/>
                    <a:pt x="496198" y="149332"/>
                  </a:cubicBezTo>
                  <a:close/>
                  <a:moveTo>
                    <a:pt x="463151" y="0"/>
                  </a:moveTo>
                  <a:cubicBezTo>
                    <a:pt x="463151" y="0"/>
                    <a:pt x="463151" y="0"/>
                    <a:pt x="533039" y="0"/>
                  </a:cubicBezTo>
                  <a:cubicBezTo>
                    <a:pt x="533039" y="0"/>
                    <a:pt x="533039" y="0"/>
                    <a:pt x="554006" y="0"/>
                  </a:cubicBezTo>
                  <a:cubicBezTo>
                    <a:pt x="558665" y="0"/>
                    <a:pt x="563324" y="2563"/>
                    <a:pt x="567983" y="5127"/>
                  </a:cubicBezTo>
                  <a:cubicBezTo>
                    <a:pt x="572643" y="10253"/>
                    <a:pt x="574972" y="15380"/>
                    <a:pt x="574972" y="20506"/>
                  </a:cubicBezTo>
                  <a:lnTo>
                    <a:pt x="574972" y="117913"/>
                  </a:lnTo>
                  <a:cubicBezTo>
                    <a:pt x="574972" y="128166"/>
                    <a:pt x="565654" y="138419"/>
                    <a:pt x="554006" y="138419"/>
                  </a:cubicBezTo>
                  <a:cubicBezTo>
                    <a:pt x="542358" y="138419"/>
                    <a:pt x="535369" y="128166"/>
                    <a:pt x="535369" y="117913"/>
                  </a:cubicBezTo>
                  <a:cubicBezTo>
                    <a:pt x="535369" y="117913"/>
                    <a:pt x="535369" y="117913"/>
                    <a:pt x="535369" y="66646"/>
                  </a:cubicBezTo>
                  <a:cubicBezTo>
                    <a:pt x="535369" y="66646"/>
                    <a:pt x="535369" y="66646"/>
                    <a:pt x="533039" y="69209"/>
                  </a:cubicBezTo>
                  <a:cubicBezTo>
                    <a:pt x="533039" y="69209"/>
                    <a:pt x="533039" y="69209"/>
                    <a:pt x="467811" y="130729"/>
                  </a:cubicBezTo>
                  <a:cubicBezTo>
                    <a:pt x="467811" y="130729"/>
                    <a:pt x="467811" y="130729"/>
                    <a:pt x="437526" y="156362"/>
                  </a:cubicBezTo>
                  <a:cubicBezTo>
                    <a:pt x="437526" y="156362"/>
                    <a:pt x="437526" y="156362"/>
                    <a:pt x="414230" y="176869"/>
                  </a:cubicBezTo>
                  <a:cubicBezTo>
                    <a:pt x="414230" y="176869"/>
                    <a:pt x="414230" y="176869"/>
                    <a:pt x="383945" y="202502"/>
                  </a:cubicBezTo>
                  <a:cubicBezTo>
                    <a:pt x="383945" y="202502"/>
                    <a:pt x="383945" y="202502"/>
                    <a:pt x="374627" y="210192"/>
                  </a:cubicBezTo>
                  <a:cubicBezTo>
                    <a:pt x="367638" y="215319"/>
                    <a:pt x="355990" y="215319"/>
                    <a:pt x="349001" y="207629"/>
                  </a:cubicBezTo>
                  <a:cubicBezTo>
                    <a:pt x="349001" y="207629"/>
                    <a:pt x="349001" y="207629"/>
                    <a:pt x="346671" y="202502"/>
                  </a:cubicBezTo>
                  <a:cubicBezTo>
                    <a:pt x="346671" y="202502"/>
                    <a:pt x="346671" y="202502"/>
                    <a:pt x="337353" y="194812"/>
                  </a:cubicBezTo>
                  <a:cubicBezTo>
                    <a:pt x="337353" y="194812"/>
                    <a:pt x="337353" y="194812"/>
                    <a:pt x="314057" y="169179"/>
                  </a:cubicBezTo>
                  <a:cubicBezTo>
                    <a:pt x="314057" y="169179"/>
                    <a:pt x="314057" y="169179"/>
                    <a:pt x="293091" y="146109"/>
                  </a:cubicBezTo>
                  <a:cubicBezTo>
                    <a:pt x="293091" y="146109"/>
                    <a:pt x="293091" y="146109"/>
                    <a:pt x="262806" y="171742"/>
                  </a:cubicBezTo>
                  <a:cubicBezTo>
                    <a:pt x="262806" y="171742"/>
                    <a:pt x="262806" y="171742"/>
                    <a:pt x="239510" y="192249"/>
                  </a:cubicBezTo>
                  <a:cubicBezTo>
                    <a:pt x="239510" y="192249"/>
                    <a:pt x="239510" y="192249"/>
                    <a:pt x="225532" y="205065"/>
                  </a:cubicBezTo>
                  <a:cubicBezTo>
                    <a:pt x="225532" y="205065"/>
                    <a:pt x="225532" y="205065"/>
                    <a:pt x="216214" y="210192"/>
                  </a:cubicBezTo>
                  <a:cubicBezTo>
                    <a:pt x="216214" y="210192"/>
                    <a:pt x="216214" y="210192"/>
                    <a:pt x="141666" y="274275"/>
                  </a:cubicBezTo>
                  <a:cubicBezTo>
                    <a:pt x="141666" y="274275"/>
                    <a:pt x="141666" y="274275"/>
                    <a:pt x="139337" y="274275"/>
                  </a:cubicBezTo>
                  <a:cubicBezTo>
                    <a:pt x="139337" y="274275"/>
                    <a:pt x="139337" y="274275"/>
                    <a:pt x="116041" y="292218"/>
                  </a:cubicBezTo>
                  <a:cubicBezTo>
                    <a:pt x="116041" y="292218"/>
                    <a:pt x="116041" y="292218"/>
                    <a:pt x="32175" y="363992"/>
                  </a:cubicBezTo>
                  <a:cubicBezTo>
                    <a:pt x="29845" y="366555"/>
                    <a:pt x="25186" y="366555"/>
                    <a:pt x="22856" y="366555"/>
                  </a:cubicBezTo>
                  <a:cubicBezTo>
                    <a:pt x="15868" y="369118"/>
                    <a:pt x="8879" y="366555"/>
                    <a:pt x="4220" y="358865"/>
                  </a:cubicBezTo>
                  <a:cubicBezTo>
                    <a:pt x="-2769" y="348612"/>
                    <a:pt x="-440" y="335795"/>
                    <a:pt x="6549" y="328105"/>
                  </a:cubicBezTo>
                  <a:cubicBezTo>
                    <a:pt x="6549" y="328105"/>
                    <a:pt x="6549" y="328105"/>
                    <a:pt x="18197" y="317851"/>
                  </a:cubicBezTo>
                  <a:cubicBezTo>
                    <a:pt x="18197" y="317851"/>
                    <a:pt x="18197" y="317851"/>
                    <a:pt x="116041" y="238389"/>
                  </a:cubicBezTo>
                  <a:cubicBezTo>
                    <a:pt x="116041" y="238389"/>
                    <a:pt x="116041" y="238389"/>
                    <a:pt x="139337" y="220445"/>
                  </a:cubicBezTo>
                  <a:cubicBezTo>
                    <a:pt x="139337" y="220445"/>
                    <a:pt x="139337" y="220445"/>
                    <a:pt x="141666" y="217882"/>
                  </a:cubicBezTo>
                  <a:cubicBezTo>
                    <a:pt x="141666" y="217882"/>
                    <a:pt x="141666" y="217882"/>
                    <a:pt x="216214" y="156362"/>
                  </a:cubicBezTo>
                  <a:cubicBezTo>
                    <a:pt x="216214" y="156362"/>
                    <a:pt x="216214" y="156362"/>
                    <a:pt x="223203" y="148672"/>
                  </a:cubicBezTo>
                  <a:cubicBezTo>
                    <a:pt x="223203" y="148672"/>
                    <a:pt x="223203" y="148672"/>
                    <a:pt x="239510" y="138419"/>
                  </a:cubicBezTo>
                  <a:cubicBezTo>
                    <a:pt x="239510" y="138419"/>
                    <a:pt x="239510" y="138419"/>
                    <a:pt x="262806" y="117913"/>
                  </a:cubicBezTo>
                  <a:cubicBezTo>
                    <a:pt x="262806" y="117913"/>
                    <a:pt x="262806" y="117913"/>
                    <a:pt x="283772" y="99969"/>
                  </a:cubicBezTo>
                  <a:cubicBezTo>
                    <a:pt x="293091" y="92279"/>
                    <a:pt x="302409" y="94843"/>
                    <a:pt x="309398" y="102533"/>
                  </a:cubicBezTo>
                  <a:cubicBezTo>
                    <a:pt x="309398" y="102533"/>
                    <a:pt x="309398" y="102533"/>
                    <a:pt x="314057" y="107659"/>
                  </a:cubicBezTo>
                  <a:cubicBezTo>
                    <a:pt x="314057" y="107659"/>
                    <a:pt x="314057" y="107659"/>
                    <a:pt x="337353" y="133292"/>
                  </a:cubicBezTo>
                  <a:cubicBezTo>
                    <a:pt x="337353" y="133292"/>
                    <a:pt x="337353" y="133292"/>
                    <a:pt x="346671" y="140982"/>
                  </a:cubicBezTo>
                  <a:cubicBezTo>
                    <a:pt x="346671" y="140982"/>
                    <a:pt x="346671" y="140982"/>
                    <a:pt x="365308" y="161489"/>
                  </a:cubicBezTo>
                  <a:cubicBezTo>
                    <a:pt x="365308" y="161489"/>
                    <a:pt x="365308" y="161489"/>
                    <a:pt x="383945" y="146109"/>
                  </a:cubicBezTo>
                  <a:cubicBezTo>
                    <a:pt x="383945" y="146109"/>
                    <a:pt x="383945" y="146109"/>
                    <a:pt x="414230" y="120476"/>
                  </a:cubicBezTo>
                  <a:cubicBezTo>
                    <a:pt x="414230" y="120476"/>
                    <a:pt x="414230" y="120476"/>
                    <a:pt x="437526" y="99969"/>
                  </a:cubicBezTo>
                  <a:cubicBezTo>
                    <a:pt x="437526" y="99969"/>
                    <a:pt x="437526" y="99969"/>
                    <a:pt x="477129" y="61520"/>
                  </a:cubicBezTo>
                  <a:cubicBezTo>
                    <a:pt x="477129" y="61520"/>
                    <a:pt x="477129" y="61520"/>
                    <a:pt x="498095" y="43576"/>
                  </a:cubicBezTo>
                  <a:cubicBezTo>
                    <a:pt x="498095" y="43576"/>
                    <a:pt x="498095" y="43576"/>
                    <a:pt x="486447" y="43576"/>
                  </a:cubicBezTo>
                  <a:cubicBezTo>
                    <a:pt x="486447" y="43576"/>
                    <a:pt x="486447" y="43576"/>
                    <a:pt x="463151" y="43576"/>
                  </a:cubicBezTo>
                  <a:cubicBezTo>
                    <a:pt x="460822" y="43576"/>
                    <a:pt x="458492" y="43576"/>
                    <a:pt x="456163" y="41013"/>
                  </a:cubicBezTo>
                  <a:cubicBezTo>
                    <a:pt x="449174" y="38450"/>
                    <a:pt x="442185" y="30760"/>
                    <a:pt x="442185" y="20506"/>
                  </a:cubicBezTo>
                  <a:cubicBezTo>
                    <a:pt x="442185" y="12816"/>
                    <a:pt x="446844" y="5127"/>
                    <a:pt x="453833" y="2563"/>
                  </a:cubicBezTo>
                  <a:cubicBezTo>
                    <a:pt x="453833" y="2563"/>
                    <a:pt x="456163" y="2563"/>
                    <a:pt x="456163" y="2563"/>
                  </a:cubicBezTo>
                  <a:cubicBezTo>
                    <a:pt x="458492" y="0"/>
                    <a:pt x="460822" y="0"/>
                    <a:pt x="463151"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 name="组合 9"/>
          <p:cNvGrpSpPr/>
          <p:nvPr/>
        </p:nvGrpSpPr>
        <p:grpSpPr>
          <a:xfrm>
            <a:off x="1870886" y="1475648"/>
            <a:ext cx="9370739" cy="1087001"/>
            <a:chOff x="1855445" y="1397359"/>
            <a:chExt cx="9370739" cy="1087001"/>
          </a:xfrm>
        </p:grpSpPr>
        <p:sp>
          <p:nvSpPr>
            <p:cNvPr id="42" name="Notched Right Arrow 20"/>
            <p:cNvSpPr/>
            <p:nvPr/>
          </p:nvSpPr>
          <p:spPr>
            <a:xfrm>
              <a:off x="1855445" y="1397359"/>
              <a:ext cx="9370739" cy="1087001"/>
            </a:xfrm>
            <a:prstGeom prst="notchedRightArrow">
              <a:avLst>
                <a:gd name="adj1" fmla="val 100000"/>
                <a:gd name="adj2" fmla="val 46001"/>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1">
                    <a:lumMod val="85000"/>
                    <a:lumOff val="15000"/>
                  </a:schemeClr>
                </a:solidFill>
              </a:endParaRPr>
            </a:p>
          </p:txBody>
        </p:sp>
        <p:sp>
          <p:nvSpPr>
            <p:cNvPr id="46" name="Oval 28"/>
            <p:cNvSpPr>
              <a:spLocks noChangeAspect="1"/>
            </p:cNvSpPr>
            <p:nvPr/>
          </p:nvSpPr>
          <p:spPr>
            <a:xfrm>
              <a:off x="10150853" y="1593737"/>
              <a:ext cx="694248" cy="694244"/>
            </a:xfrm>
            <a:prstGeom prst="ellipse">
              <a:avLst/>
            </a:prstGeom>
            <a:solidFill>
              <a:srgbClr val="CBCBCB"/>
            </a:solidFill>
            <a:ln w="381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solidFill>
                  <a:latin typeface="Impact" panose="020B0806030902050204" pitchFamily="34" charset="0"/>
                </a:rPr>
                <a:t>01</a:t>
              </a:r>
            </a:p>
          </p:txBody>
        </p:sp>
      </p:grpSp>
      <p:sp>
        <p:nvSpPr>
          <p:cNvPr id="55" name="TextBox 59"/>
          <p:cNvSpPr txBox="1">
            <a:spLocks noChangeArrowheads="1"/>
          </p:cNvSpPr>
          <p:nvPr/>
        </p:nvSpPr>
        <p:spPr bwMode="auto">
          <a:xfrm flipH="1">
            <a:off x="2457573" y="1506639"/>
            <a:ext cx="2614484" cy="400101"/>
          </a:xfrm>
          <a:prstGeom prst="rect">
            <a:avLst/>
          </a:prstGeom>
          <a:noFill/>
          <a:ln>
            <a:noFill/>
          </a:ln>
        </p:spPr>
        <p:txBody>
          <a:bodyPr wrap="square" lIns="91431" tIns="45716" rIns="91431" bIns="45716">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en-US" altLang="zh-CN" sz="2000" b="1" dirty="0">
                <a:solidFill>
                  <a:schemeClr val="tx1">
                    <a:lumMod val="75000"/>
                    <a:lumOff val="25000"/>
                  </a:schemeClr>
                </a:solidFill>
                <a:latin typeface="微软雅黑" pitchFamily="34" charset="-122"/>
                <a:ea typeface="微软雅黑" pitchFamily="34" charset="-122"/>
              </a:rPr>
              <a:t>MS COCO</a:t>
            </a:r>
            <a:r>
              <a:rPr lang="zh-CN" altLang="zh-CN" sz="2000" b="1" dirty="0">
                <a:solidFill>
                  <a:schemeClr val="tx1">
                    <a:lumMod val="75000"/>
                    <a:lumOff val="25000"/>
                  </a:schemeClr>
                </a:solidFill>
                <a:latin typeface="微软雅黑" pitchFamily="34" charset="-122"/>
                <a:ea typeface="微软雅黑" pitchFamily="34" charset="-122"/>
              </a:rPr>
              <a:t>数据集</a:t>
            </a:r>
            <a:endParaRPr lang="en-US" altLang="ko-KR" sz="2000" b="1" dirty="0">
              <a:solidFill>
                <a:schemeClr val="tx1">
                  <a:lumMod val="75000"/>
                  <a:lumOff val="25000"/>
                </a:schemeClr>
              </a:solidFill>
              <a:latin typeface="微软雅黑" pitchFamily="34" charset="-122"/>
              <a:ea typeface="微软雅黑" pitchFamily="34" charset="-122"/>
            </a:endParaRPr>
          </a:p>
        </p:txBody>
      </p:sp>
      <p:sp>
        <p:nvSpPr>
          <p:cNvPr id="56" name="矩形 55"/>
          <p:cNvSpPr>
            <a:spLocks noChangeArrowheads="1"/>
          </p:cNvSpPr>
          <p:nvPr/>
        </p:nvSpPr>
        <p:spPr bwMode="auto">
          <a:xfrm>
            <a:off x="2457573" y="1845537"/>
            <a:ext cx="7550766" cy="98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pPr>
              <a:lnSpc>
                <a:spcPct val="114000"/>
              </a:lnSpc>
            </a:pPr>
            <a:r>
              <a:rPr lang="en-US" altLang="zh-CN" sz="1300" b="1" dirty="0">
                <a:solidFill>
                  <a:srgbClr val="831824"/>
                </a:solidFill>
                <a:latin typeface="黑体" panose="02010609060101010101" pitchFamily="49" charset="-122"/>
                <a:ea typeface="黑体" panose="02010609060101010101" pitchFamily="49" charset="-122"/>
              </a:rPr>
              <a:t>MS COCO</a:t>
            </a:r>
            <a:r>
              <a:rPr lang="zh-CN" altLang="zh-CN" sz="1300" b="1" dirty="0">
                <a:solidFill>
                  <a:srgbClr val="831824"/>
                </a:solidFill>
                <a:latin typeface="黑体" panose="02010609060101010101" pitchFamily="49" charset="-122"/>
                <a:ea typeface="黑体" panose="02010609060101010101" pitchFamily="49" charset="-122"/>
              </a:rPr>
              <a:t>是一个大型的、丰富的物体检测，分割和字幕数据集。这个数据集以场景理解为目标，主要从复杂的日常场景中截取，图像中的目标通过精确的分割进行位置的标定，包含</a:t>
            </a:r>
            <a:r>
              <a:rPr lang="en-US" altLang="zh-CN" sz="1300" b="1" dirty="0">
                <a:solidFill>
                  <a:srgbClr val="831824"/>
                </a:solidFill>
                <a:latin typeface="黑体" panose="02010609060101010101" pitchFamily="49" charset="-122"/>
                <a:ea typeface="黑体" panose="02010609060101010101" pitchFamily="49" charset="-122"/>
              </a:rPr>
              <a:t>80</a:t>
            </a:r>
            <a:r>
              <a:rPr lang="zh-CN" altLang="zh-CN" sz="1300" b="1" dirty="0">
                <a:solidFill>
                  <a:srgbClr val="831824"/>
                </a:solidFill>
                <a:latin typeface="黑体" panose="02010609060101010101" pitchFamily="49" charset="-122"/>
                <a:ea typeface="黑体" panose="02010609060101010101" pitchFamily="49" charset="-122"/>
              </a:rPr>
              <a:t>类物体目标，</a:t>
            </a:r>
            <a:r>
              <a:rPr lang="en-US" altLang="zh-CN" sz="1300" b="1" dirty="0">
                <a:solidFill>
                  <a:srgbClr val="831824"/>
                </a:solidFill>
                <a:latin typeface="黑体" panose="02010609060101010101" pitchFamily="49" charset="-122"/>
                <a:ea typeface="黑体" panose="02010609060101010101" pitchFamily="49" charset="-122"/>
              </a:rPr>
              <a:t>328,000</a:t>
            </a:r>
            <a:r>
              <a:rPr lang="zh-CN" altLang="zh-CN" sz="1300" b="1" dirty="0">
                <a:solidFill>
                  <a:srgbClr val="831824"/>
                </a:solidFill>
                <a:latin typeface="黑体" panose="02010609060101010101" pitchFamily="49" charset="-122"/>
                <a:ea typeface="黑体" panose="02010609060101010101" pitchFamily="49" charset="-122"/>
              </a:rPr>
              <a:t>影像和</a:t>
            </a:r>
            <a:r>
              <a:rPr lang="en-US" altLang="zh-CN" sz="1300" b="1" dirty="0">
                <a:solidFill>
                  <a:srgbClr val="831824"/>
                </a:solidFill>
                <a:latin typeface="黑体" panose="02010609060101010101" pitchFamily="49" charset="-122"/>
                <a:ea typeface="黑体" panose="02010609060101010101" pitchFamily="49" charset="-122"/>
              </a:rPr>
              <a:t>2,500,000</a:t>
            </a:r>
            <a:r>
              <a:rPr lang="zh-CN" altLang="zh-CN" sz="1300" b="1" dirty="0">
                <a:solidFill>
                  <a:srgbClr val="831824"/>
                </a:solidFill>
                <a:latin typeface="黑体" panose="02010609060101010101" pitchFamily="49" charset="-122"/>
                <a:ea typeface="黑体" panose="02010609060101010101" pitchFamily="49" charset="-122"/>
              </a:rPr>
              <a:t>个标签。</a:t>
            </a:r>
          </a:p>
          <a:p>
            <a:pPr>
              <a:lnSpc>
                <a:spcPct val="114000"/>
              </a:lnSpc>
            </a:pPr>
            <a:endParaRPr lang="zh-CN" altLang="en-US" sz="1300" dirty="0">
              <a:solidFill>
                <a:schemeClr val="tx1">
                  <a:lumMod val="85000"/>
                  <a:lumOff val="15000"/>
                </a:schemeClr>
              </a:solidFill>
            </a:endParaRPr>
          </a:p>
        </p:txBody>
      </p:sp>
      <p:grpSp>
        <p:nvGrpSpPr>
          <p:cNvPr id="23" name="组合 22"/>
          <p:cNvGrpSpPr/>
          <p:nvPr/>
        </p:nvGrpSpPr>
        <p:grpSpPr>
          <a:xfrm>
            <a:off x="31484" y="1475650"/>
            <a:ext cx="2135209" cy="1087000"/>
            <a:chOff x="1" y="1429445"/>
            <a:chExt cx="2135209" cy="1087000"/>
          </a:xfrm>
        </p:grpSpPr>
        <p:sp>
          <p:nvSpPr>
            <p:cNvPr id="45" name="任意多边形 44"/>
            <p:cNvSpPr/>
            <p:nvPr/>
          </p:nvSpPr>
          <p:spPr>
            <a:xfrm rot="16200000">
              <a:off x="524106" y="905340"/>
              <a:ext cx="1087000" cy="2135209"/>
            </a:xfrm>
            <a:custGeom>
              <a:avLst/>
              <a:gdLst>
                <a:gd name="connsiteX0" fmla="*/ 1087000 w 1087000"/>
                <a:gd name="connsiteY0" fmla="*/ 0 h 2135209"/>
                <a:gd name="connsiteX1" fmla="*/ 1087000 w 1087000"/>
                <a:gd name="connsiteY1" fmla="*/ 1635178 h 2135209"/>
                <a:gd name="connsiteX2" fmla="*/ 543500 w 1087000"/>
                <a:gd name="connsiteY2" fmla="*/ 2135209 h 2135209"/>
                <a:gd name="connsiteX3" fmla="*/ 0 w 1087000"/>
                <a:gd name="connsiteY3" fmla="*/ 1635178 h 2135209"/>
                <a:gd name="connsiteX4" fmla="*/ 0 w 1087000"/>
                <a:gd name="connsiteY4" fmla="*/ 0 h 2135209"/>
                <a:gd name="connsiteX5" fmla="*/ 1087000 w 1087000"/>
                <a:gd name="connsiteY5" fmla="*/ 0 h 213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7000" h="2135209">
                  <a:moveTo>
                    <a:pt x="1087000" y="0"/>
                  </a:moveTo>
                  <a:lnTo>
                    <a:pt x="1087000" y="1635178"/>
                  </a:lnTo>
                  <a:lnTo>
                    <a:pt x="543500" y="2135209"/>
                  </a:lnTo>
                  <a:lnTo>
                    <a:pt x="0" y="1635178"/>
                  </a:lnTo>
                  <a:lnTo>
                    <a:pt x="0" y="0"/>
                  </a:lnTo>
                  <a:lnTo>
                    <a:pt x="10870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wrap="square" rtlCol="0" anchor="ctr">
              <a:noAutofit/>
            </a:bodyPr>
            <a:lstStyle/>
            <a:p>
              <a:pPr algn="ctr"/>
              <a:endParaRPr lang="en-US" sz="5867" dirty="0"/>
            </a:p>
          </p:txBody>
        </p:sp>
        <p:sp>
          <p:nvSpPr>
            <p:cNvPr id="62" name="任意多边形 61"/>
            <p:cNvSpPr>
              <a:spLocks/>
            </p:cNvSpPr>
            <p:nvPr/>
          </p:nvSpPr>
          <p:spPr bwMode="auto">
            <a:xfrm>
              <a:off x="786724" y="1653765"/>
              <a:ext cx="658017" cy="638359"/>
            </a:xfrm>
            <a:custGeom>
              <a:avLst/>
              <a:gdLst>
                <a:gd name="connsiteX0" fmla="*/ 262805 w 519288"/>
                <a:gd name="connsiteY0" fmla="*/ 111558 h 503774"/>
                <a:gd name="connsiteX1" fmla="*/ 439744 w 519288"/>
                <a:gd name="connsiteY1" fmla="*/ 276036 h 503774"/>
                <a:gd name="connsiteX2" fmla="*/ 439744 w 519288"/>
                <a:gd name="connsiteY2" fmla="*/ 484796 h 503774"/>
                <a:gd name="connsiteX3" fmla="*/ 433425 w 519288"/>
                <a:gd name="connsiteY3" fmla="*/ 503774 h 503774"/>
                <a:gd name="connsiteX4" fmla="*/ 414467 w 519288"/>
                <a:gd name="connsiteY4" fmla="*/ 503774 h 503774"/>
                <a:gd name="connsiteX5" fmla="*/ 319678 w 519288"/>
                <a:gd name="connsiteY5" fmla="*/ 503774 h 503774"/>
                <a:gd name="connsiteX6" fmla="*/ 313359 w 519288"/>
                <a:gd name="connsiteY6" fmla="*/ 503774 h 503774"/>
                <a:gd name="connsiteX7" fmla="*/ 307040 w 519288"/>
                <a:gd name="connsiteY7" fmla="*/ 497448 h 503774"/>
                <a:gd name="connsiteX8" fmla="*/ 307040 w 519288"/>
                <a:gd name="connsiteY8" fmla="*/ 396231 h 503774"/>
                <a:gd name="connsiteX9" fmla="*/ 212251 w 519288"/>
                <a:gd name="connsiteY9" fmla="*/ 396231 h 503774"/>
                <a:gd name="connsiteX10" fmla="*/ 212251 w 519288"/>
                <a:gd name="connsiteY10" fmla="*/ 497448 h 503774"/>
                <a:gd name="connsiteX11" fmla="*/ 212251 w 519288"/>
                <a:gd name="connsiteY11" fmla="*/ 503774 h 503774"/>
                <a:gd name="connsiteX12" fmla="*/ 199612 w 519288"/>
                <a:gd name="connsiteY12" fmla="*/ 503774 h 503774"/>
                <a:gd name="connsiteX13" fmla="*/ 104823 w 519288"/>
                <a:gd name="connsiteY13" fmla="*/ 503774 h 503774"/>
                <a:gd name="connsiteX14" fmla="*/ 92185 w 519288"/>
                <a:gd name="connsiteY14" fmla="*/ 503774 h 503774"/>
                <a:gd name="connsiteX15" fmla="*/ 79546 w 519288"/>
                <a:gd name="connsiteY15" fmla="*/ 484796 h 503774"/>
                <a:gd name="connsiteX16" fmla="*/ 79546 w 519288"/>
                <a:gd name="connsiteY16" fmla="*/ 276036 h 503774"/>
                <a:gd name="connsiteX17" fmla="*/ 259644 w 519288"/>
                <a:gd name="connsiteY17" fmla="*/ 0 h 503774"/>
                <a:gd name="connsiteX18" fmla="*/ 281809 w 519288"/>
                <a:gd name="connsiteY18" fmla="*/ 9516 h 503774"/>
                <a:gd name="connsiteX19" fmla="*/ 370468 w 519288"/>
                <a:gd name="connsiteY19" fmla="*/ 91992 h 503774"/>
                <a:gd name="connsiteX20" fmla="*/ 370468 w 519288"/>
                <a:gd name="connsiteY20" fmla="*/ 22205 h 503774"/>
                <a:gd name="connsiteX21" fmla="*/ 383134 w 519288"/>
                <a:gd name="connsiteY21" fmla="*/ 9516 h 503774"/>
                <a:gd name="connsiteX22" fmla="*/ 414798 w 519288"/>
                <a:gd name="connsiteY22" fmla="*/ 9516 h 503774"/>
                <a:gd name="connsiteX23" fmla="*/ 427463 w 519288"/>
                <a:gd name="connsiteY23" fmla="*/ 22205 h 503774"/>
                <a:gd name="connsiteX24" fmla="*/ 427463 w 519288"/>
                <a:gd name="connsiteY24" fmla="*/ 142746 h 503774"/>
                <a:gd name="connsiteX25" fmla="*/ 509789 w 519288"/>
                <a:gd name="connsiteY25" fmla="*/ 218877 h 503774"/>
                <a:gd name="connsiteX26" fmla="*/ 509789 w 519288"/>
                <a:gd name="connsiteY26" fmla="*/ 269631 h 503774"/>
                <a:gd name="connsiteX27" fmla="*/ 465460 w 519288"/>
                <a:gd name="connsiteY27" fmla="*/ 269631 h 503774"/>
                <a:gd name="connsiteX28" fmla="*/ 262810 w 519288"/>
                <a:gd name="connsiteY28" fmla="*/ 79303 h 503774"/>
                <a:gd name="connsiteX29" fmla="*/ 60161 w 519288"/>
                <a:gd name="connsiteY29" fmla="*/ 269631 h 503774"/>
                <a:gd name="connsiteX30" fmla="*/ 34830 w 519288"/>
                <a:gd name="connsiteY30" fmla="*/ 275975 h 503774"/>
                <a:gd name="connsiteX31" fmla="*/ 9499 w 519288"/>
                <a:gd name="connsiteY31" fmla="*/ 269631 h 503774"/>
                <a:gd name="connsiteX32" fmla="*/ 9499 w 519288"/>
                <a:gd name="connsiteY32" fmla="*/ 218877 h 503774"/>
                <a:gd name="connsiteX33" fmla="*/ 237479 w 519288"/>
                <a:gd name="connsiteY33" fmla="*/ 9516 h 503774"/>
                <a:gd name="connsiteX34" fmla="*/ 259644 w 519288"/>
                <a:gd name="connsiteY34" fmla="*/ 0 h 50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288" h="503774">
                  <a:moveTo>
                    <a:pt x="262805" y="111558"/>
                  </a:moveTo>
                  <a:cubicBezTo>
                    <a:pt x="262805" y="111558"/>
                    <a:pt x="262805" y="111558"/>
                    <a:pt x="439744" y="276036"/>
                  </a:cubicBezTo>
                  <a:cubicBezTo>
                    <a:pt x="439744" y="276036"/>
                    <a:pt x="439744" y="276036"/>
                    <a:pt x="439744" y="484796"/>
                  </a:cubicBezTo>
                  <a:cubicBezTo>
                    <a:pt x="439744" y="497448"/>
                    <a:pt x="433425" y="503774"/>
                    <a:pt x="433425" y="503774"/>
                  </a:cubicBezTo>
                  <a:cubicBezTo>
                    <a:pt x="427106" y="503774"/>
                    <a:pt x="420786" y="503774"/>
                    <a:pt x="414467" y="503774"/>
                  </a:cubicBezTo>
                  <a:cubicBezTo>
                    <a:pt x="414467" y="503774"/>
                    <a:pt x="414467" y="503774"/>
                    <a:pt x="319678" y="503774"/>
                  </a:cubicBezTo>
                  <a:cubicBezTo>
                    <a:pt x="319678" y="503774"/>
                    <a:pt x="313359" y="503774"/>
                    <a:pt x="313359" y="503774"/>
                  </a:cubicBezTo>
                  <a:cubicBezTo>
                    <a:pt x="313359" y="503774"/>
                    <a:pt x="307040" y="497448"/>
                    <a:pt x="307040" y="497448"/>
                  </a:cubicBezTo>
                  <a:cubicBezTo>
                    <a:pt x="307040" y="497448"/>
                    <a:pt x="307040" y="497448"/>
                    <a:pt x="307040" y="396231"/>
                  </a:cubicBezTo>
                  <a:cubicBezTo>
                    <a:pt x="307040" y="396231"/>
                    <a:pt x="307040" y="396231"/>
                    <a:pt x="212251" y="396231"/>
                  </a:cubicBezTo>
                  <a:cubicBezTo>
                    <a:pt x="212251" y="396231"/>
                    <a:pt x="212251" y="396231"/>
                    <a:pt x="212251" y="497448"/>
                  </a:cubicBezTo>
                  <a:cubicBezTo>
                    <a:pt x="212251" y="497448"/>
                    <a:pt x="212251" y="503774"/>
                    <a:pt x="212251" y="503774"/>
                  </a:cubicBezTo>
                  <a:cubicBezTo>
                    <a:pt x="205931" y="503774"/>
                    <a:pt x="205931" y="503774"/>
                    <a:pt x="199612" y="503774"/>
                  </a:cubicBezTo>
                  <a:cubicBezTo>
                    <a:pt x="199612" y="503774"/>
                    <a:pt x="199612" y="503774"/>
                    <a:pt x="104823" y="503774"/>
                  </a:cubicBezTo>
                  <a:cubicBezTo>
                    <a:pt x="98504" y="503774"/>
                    <a:pt x="98504" y="503774"/>
                    <a:pt x="92185" y="503774"/>
                  </a:cubicBezTo>
                  <a:cubicBezTo>
                    <a:pt x="85865" y="503774"/>
                    <a:pt x="79546" y="497448"/>
                    <a:pt x="79546" y="484796"/>
                  </a:cubicBezTo>
                  <a:cubicBezTo>
                    <a:pt x="79546" y="484796"/>
                    <a:pt x="79546" y="484796"/>
                    <a:pt x="79546" y="276036"/>
                  </a:cubicBezTo>
                  <a:close/>
                  <a:moveTo>
                    <a:pt x="259644" y="0"/>
                  </a:moveTo>
                  <a:cubicBezTo>
                    <a:pt x="267560" y="0"/>
                    <a:pt x="275476" y="3172"/>
                    <a:pt x="281809" y="9516"/>
                  </a:cubicBezTo>
                  <a:cubicBezTo>
                    <a:pt x="281809" y="9516"/>
                    <a:pt x="281809" y="9516"/>
                    <a:pt x="370468" y="91992"/>
                  </a:cubicBezTo>
                  <a:cubicBezTo>
                    <a:pt x="370468" y="91992"/>
                    <a:pt x="370468" y="91992"/>
                    <a:pt x="370468" y="22205"/>
                  </a:cubicBezTo>
                  <a:cubicBezTo>
                    <a:pt x="370468" y="15861"/>
                    <a:pt x="376801" y="9516"/>
                    <a:pt x="383134" y="9516"/>
                  </a:cubicBezTo>
                  <a:cubicBezTo>
                    <a:pt x="383134" y="9516"/>
                    <a:pt x="383134" y="9516"/>
                    <a:pt x="414798" y="9516"/>
                  </a:cubicBezTo>
                  <a:cubicBezTo>
                    <a:pt x="421130" y="9516"/>
                    <a:pt x="427463" y="15861"/>
                    <a:pt x="427463" y="22205"/>
                  </a:cubicBezTo>
                  <a:cubicBezTo>
                    <a:pt x="427463" y="22205"/>
                    <a:pt x="427463" y="22205"/>
                    <a:pt x="427463" y="142746"/>
                  </a:cubicBezTo>
                  <a:cubicBezTo>
                    <a:pt x="427463" y="142746"/>
                    <a:pt x="427463" y="142746"/>
                    <a:pt x="509789" y="218877"/>
                  </a:cubicBezTo>
                  <a:cubicBezTo>
                    <a:pt x="522455" y="231565"/>
                    <a:pt x="522455" y="250598"/>
                    <a:pt x="509789" y="269631"/>
                  </a:cubicBezTo>
                  <a:cubicBezTo>
                    <a:pt x="503457" y="282319"/>
                    <a:pt x="478126" y="282319"/>
                    <a:pt x="465460" y="269631"/>
                  </a:cubicBezTo>
                  <a:cubicBezTo>
                    <a:pt x="465460" y="269631"/>
                    <a:pt x="465460" y="269631"/>
                    <a:pt x="262810" y="79303"/>
                  </a:cubicBezTo>
                  <a:cubicBezTo>
                    <a:pt x="262810" y="79303"/>
                    <a:pt x="262810" y="79303"/>
                    <a:pt x="60161" y="269631"/>
                  </a:cubicBezTo>
                  <a:cubicBezTo>
                    <a:pt x="53828" y="275975"/>
                    <a:pt x="41163" y="275975"/>
                    <a:pt x="34830" y="275975"/>
                  </a:cubicBezTo>
                  <a:cubicBezTo>
                    <a:pt x="28497" y="275975"/>
                    <a:pt x="15831" y="275975"/>
                    <a:pt x="9499" y="269631"/>
                  </a:cubicBezTo>
                  <a:cubicBezTo>
                    <a:pt x="-3167" y="250598"/>
                    <a:pt x="-3167" y="231565"/>
                    <a:pt x="9499" y="218877"/>
                  </a:cubicBezTo>
                  <a:cubicBezTo>
                    <a:pt x="9499" y="218877"/>
                    <a:pt x="9499" y="218877"/>
                    <a:pt x="237479" y="9516"/>
                  </a:cubicBezTo>
                  <a:cubicBezTo>
                    <a:pt x="243812" y="3172"/>
                    <a:pt x="251728" y="0"/>
                    <a:pt x="2596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25">
                <a:solidFill>
                  <a:schemeClr val="bg1"/>
                </a:solidFill>
              </a:endParaRPr>
            </a:p>
          </p:txBody>
        </p:sp>
      </p:grpSp>
      <p:sp>
        <p:nvSpPr>
          <p:cNvPr id="37" name="矩形 3"/>
          <p:cNvSpPr>
            <a:spLocks noChangeArrowheads="1"/>
          </p:cNvSpPr>
          <p:nvPr/>
        </p:nvSpPr>
        <p:spPr bwMode="auto">
          <a:xfrm>
            <a:off x="1073958" y="224898"/>
            <a:ext cx="1415754"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数据集</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sp>
        <p:nvSpPr>
          <p:cNvPr id="38" name="文本框 37"/>
          <p:cNvSpPr txBox="1"/>
          <p:nvPr/>
        </p:nvSpPr>
        <p:spPr>
          <a:xfrm>
            <a:off x="1252716" y="756676"/>
            <a:ext cx="1173373" cy="338546"/>
          </a:xfrm>
          <a:prstGeom prst="rect">
            <a:avLst/>
          </a:prstGeom>
          <a:noFill/>
        </p:spPr>
        <p:txBody>
          <a:bodyPr wrap="square" lIns="91431" tIns="45716" rIns="91431" bIns="45716" rtlCol="0">
            <a:spAutoFit/>
          </a:bodyPr>
          <a:lstStyle/>
          <a:p>
            <a:r>
              <a:rPr lang="en-US" altLang="zh-CN" sz="1600" dirty="0">
                <a:solidFill>
                  <a:schemeClr val="tx1">
                    <a:lumMod val="65000"/>
                    <a:lumOff val="35000"/>
                  </a:schemeClr>
                </a:solidFill>
                <a:latin typeface="Arial" panose="020B0604020202020204" pitchFamily="34" charset="0"/>
                <a:cs typeface="Arial" panose="020B0604020202020204" pitchFamily="34" charset="0"/>
              </a:rPr>
              <a:t>Data Set</a:t>
            </a:r>
            <a:endParaRPr lang="zh-CN" altLang="en-US" sz="1600" baseline="-30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40" name="图片 39">
            <a:extLst>
              <a:ext uri="{FF2B5EF4-FFF2-40B4-BE49-F238E27FC236}">
                <a16:creationId xmlns:a16="http://schemas.microsoft.com/office/drawing/2014/main" id="{96303E7A-FA87-4FFB-B35B-758FFFA9FAB4}"/>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38666"/>
            <a:ext cx="1809985" cy="2534617"/>
          </a:xfrm>
          <a:prstGeom prst="rect">
            <a:avLst/>
          </a:prstGeom>
          <a:effectLst>
            <a:outerShdw blurRad="50800" dist="1066800" dir="15840000" sx="1000" sy="1000" algn="ctr" rotWithShape="0">
              <a:srgbClr val="000000"/>
            </a:outerShdw>
          </a:effectLst>
        </p:spPr>
      </p:pic>
      <p:sp>
        <p:nvSpPr>
          <p:cNvPr id="2" name="矩形 1">
            <a:extLst>
              <a:ext uri="{FF2B5EF4-FFF2-40B4-BE49-F238E27FC236}">
                <a16:creationId xmlns:a16="http://schemas.microsoft.com/office/drawing/2014/main" id="{20DC1CB8-840F-6E04-BEEE-330716C46CAC}"/>
              </a:ext>
            </a:extLst>
          </p:cNvPr>
          <p:cNvSpPr/>
          <p:nvPr/>
        </p:nvSpPr>
        <p:spPr>
          <a:xfrm>
            <a:off x="960682" y="5425136"/>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13EEFB9E-48AF-5CD1-C252-A2318F039861}"/>
              </a:ext>
            </a:extLst>
          </p:cNvPr>
          <p:cNvSpPr/>
          <p:nvPr/>
        </p:nvSpPr>
        <p:spPr>
          <a:xfrm>
            <a:off x="916756" y="5375342"/>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02E86DA9-3BF1-762F-A78B-36FCCE040965}"/>
              </a:ext>
            </a:extLst>
          </p:cNvPr>
          <p:cNvSpPr/>
          <p:nvPr/>
        </p:nvSpPr>
        <p:spPr>
          <a:xfrm>
            <a:off x="7639803" y="5402376"/>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DF4D8749-690C-52DA-BB78-05CD57CBF041}"/>
              </a:ext>
            </a:extLst>
          </p:cNvPr>
          <p:cNvSpPr/>
          <p:nvPr/>
        </p:nvSpPr>
        <p:spPr>
          <a:xfrm>
            <a:off x="7595877" y="5352582"/>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3B8257F6-ED47-1019-B215-CF88FB599DC6}"/>
              </a:ext>
            </a:extLst>
          </p:cNvPr>
          <p:cNvSpPr/>
          <p:nvPr/>
        </p:nvSpPr>
        <p:spPr>
          <a:xfrm>
            <a:off x="5972979" y="5411768"/>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EA6ABE97-7A00-1419-62C3-A92FBECF803C}"/>
              </a:ext>
            </a:extLst>
          </p:cNvPr>
          <p:cNvSpPr/>
          <p:nvPr/>
        </p:nvSpPr>
        <p:spPr>
          <a:xfrm>
            <a:off x="5929053" y="5361974"/>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B6F09989-CDAB-15DE-1D2B-4FFE31ACF4D1}"/>
              </a:ext>
            </a:extLst>
          </p:cNvPr>
          <p:cNvSpPr/>
          <p:nvPr/>
        </p:nvSpPr>
        <p:spPr>
          <a:xfrm>
            <a:off x="4302532" y="5411768"/>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a:extLst>
              <a:ext uri="{FF2B5EF4-FFF2-40B4-BE49-F238E27FC236}">
                <a16:creationId xmlns:a16="http://schemas.microsoft.com/office/drawing/2014/main" id="{72D4A46D-B970-6A57-8A71-2544B3E45543}"/>
              </a:ext>
            </a:extLst>
          </p:cNvPr>
          <p:cNvSpPr/>
          <p:nvPr/>
        </p:nvSpPr>
        <p:spPr>
          <a:xfrm>
            <a:off x="4258606" y="5361974"/>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0BDD94FD-53CB-374F-9A00-EB5866DF334D}"/>
              </a:ext>
            </a:extLst>
          </p:cNvPr>
          <p:cNvSpPr/>
          <p:nvPr/>
        </p:nvSpPr>
        <p:spPr>
          <a:xfrm>
            <a:off x="2655433" y="5430284"/>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E923068A-454B-B988-ECB2-416FA1FF6E8A}"/>
              </a:ext>
            </a:extLst>
          </p:cNvPr>
          <p:cNvSpPr/>
          <p:nvPr/>
        </p:nvSpPr>
        <p:spPr>
          <a:xfrm>
            <a:off x="2611507" y="5380490"/>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a:extLst>
              <a:ext uri="{FF2B5EF4-FFF2-40B4-BE49-F238E27FC236}">
                <a16:creationId xmlns:a16="http://schemas.microsoft.com/office/drawing/2014/main" id="{83117F96-1A42-9A96-586C-AB6920491126}"/>
              </a:ext>
            </a:extLst>
          </p:cNvPr>
          <p:cNvPicPr/>
          <p:nvPr/>
        </p:nvPicPr>
        <p:blipFill>
          <a:blip r:embed="rId6" cstate="print">
            <a:extLst>
              <a:ext uri="{28A0092B-C50C-407E-A947-70E740481C1C}">
                <a14:useLocalDpi xmlns:a14="http://schemas.microsoft.com/office/drawing/2010/main" val="0"/>
              </a:ext>
            </a:extLst>
          </a:blip>
          <a:srcRect/>
          <a:stretch>
            <a:fillRect/>
          </a:stretch>
        </p:blipFill>
        <p:spPr>
          <a:xfrm>
            <a:off x="2571883" y="5342387"/>
            <a:ext cx="1162800" cy="1141200"/>
          </a:xfrm>
          <a:prstGeom prst="rect">
            <a:avLst/>
          </a:prstGeom>
        </p:spPr>
      </p:pic>
      <p:pic>
        <p:nvPicPr>
          <p:cNvPr id="15" name="图片 14">
            <a:extLst>
              <a:ext uri="{FF2B5EF4-FFF2-40B4-BE49-F238E27FC236}">
                <a16:creationId xmlns:a16="http://schemas.microsoft.com/office/drawing/2014/main" id="{4DCEFCE8-54EA-FE44-8607-8962A8E56EB9}"/>
              </a:ext>
            </a:extLst>
          </p:cNvPr>
          <p:cNvPicPr/>
          <p:nvPr/>
        </p:nvPicPr>
        <p:blipFill>
          <a:blip r:embed="rId7" cstate="print">
            <a:extLst>
              <a:ext uri="{28A0092B-C50C-407E-A947-70E740481C1C}">
                <a14:useLocalDpi xmlns:a14="http://schemas.microsoft.com/office/drawing/2010/main" val="0"/>
              </a:ext>
            </a:extLst>
          </a:blip>
          <a:srcRect/>
          <a:stretch>
            <a:fillRect/>
          </a:stretch>
        </p:blipFill>
        <p:spPr>
          <a:xfrm>
            <a:off x="4218982" y="5342387"/>
            <a:ext cx="1162800" cy="1141200"/>
          </a:xfrm>
          <a:prstGeom prst="rect">
            <a:avLst/>
          </a:prstGeom>
        </p:spPr>
      </p:pic>
      <p:pic>
        <p:nvPicPr>
          <p:cNvPr id="16" name="图片 15">
            <a:extLst>
              <a:ext uri="{FF2B5EF4-FFF2-40B4-BE49-F238E27FC236}">
                <a16:creationId xmlns:a16="http://schemas.microsoft.com/office/drawing/2014/main" id="{B83DA48A-80ED-2F39-5375-5AF0A0E1E8AF}"/>
              </a:ext>
            </a:extLst>
          </p:cNvPr>
          <p:cNvPicPr/>
          <p:nvPr/>
        </p:nvPicPr>
        <p:blipFill>
          <a:blip r:embed="rId8" cstate="print">
            <a:extLst>
              <a:ext uri="{28A0092B-C50C-407E-A947-70E740481C1C}">
                <a14:useLocalDpi xmlns:a14="http://schemas.microsoft.com/office/drawing/2010/main" val="0"/>
              </a:ext>
            </a:extLst>
          </a:blip>
          <a:srcRect/>
          <a:stretch>
            <a:fillRect/>
          </a:stretch>
        </p:blipFill>
        <p:spPr>
          <a:xfrm>
            <a:off x="5884756" y="5342387"/>
            <a:ext cx="1162800" cy="1141200"/>
          </a:xfrm>
          <a:prstGeom prst="rect">
            <a:avLst/>
          </a:prstGeom>
        </p:spPr>
      </p:pic>
      <p:pic>
        <p:nvPicPr>
          <p:cNvPr id="17" name="图片 16" descr="C:\Users\49552\Desktop\img\test_images\train_291.jpgtrain_291">
            <a:extLst>
              <a:ext uri="{FF2B5EF4-FFF2-40B4-BE49-F238E27FC236}">
                <a16:creationId xmlns:a16="http://schemas.microsoft.com/office/drawing/2014/main" id="{CDF626EB-0CE3-22B9-59AD-D227B9E3A118}"/>
              </a:ext>
            </a:extLst>
          </p:cNvPr>
          <p:cNvPicPr/>
          <p:nvPr/>
        </p:nvPicPr>
        <p:blipFill>
          <a:blip r:embed="rId9"/>
          <a:srcRect/>
          <a:stretch>
            <a:fillRect/>
          </a:stretch>
        </p:blipFill>
        <p:spPr>
          <a:xfrm>
            <a:off x="7550530" y="5361974"/>
            <a:ext cx="1229995" cy="1109345"/>
          </a:xfrm>
          <a:prstGeom prst="rect">
            <a:avLst/>
          </a:prstGeom>
        </p:spPr>
      </p:pic>
      <p:pic>
        <p:nvPicPr>
          <p:cNvPr id="18" name="图片 17" descr="C:\Users\49552\Desktop\img\test_images\train_419.jpgtrain_419">
            <a:extLst>
              <a:ext uri="{FF2B5EF4-FFF2-40B4-BE49-F238E27FC236}">
                <a16:creationId xmlns:a16="http://schemas.microsoft.com/office/drawing/2014/main" id="{956EA7D7-7E9C-3EDE-D27A-43C086761645}"/>
              </a:ext>
            </a:extLst>
          </p:cNvPr>
          <p:cNvPicPr/>
          <p:nvPr/>
        </p:nvPicPr>
        <p:blipFill>
          <a:blip r:embed="rId10"/>
          <a:srcRect/>
          <a:stretch>
            <a:fillRect/>
          </a:stretch>
        </p:blipFill>
        <p:spPr>
          <a:xfrm>
            <a:off x="786723" y="5354459"/>
            <a:ext cx="1340485" cy="1162685"/>
          </a:xfrm>
          <a:prstGeom prst="rect">
            <a:avLst/>
          </a:prstGeom>
        </p:spPr>
      </p:pic>
      <p:sp>
        <p:nvSpPr>
          <p:cNvPr id="31" name="矩形 30">
            <a:extLst>
              <a:ext uri="{FF2B5EF4-FFF2-40B4-BE49-F238E27FC236}">
                <a16:creationId xmlns:a16="http://schemas.microsoft.com/office/drawing/2014/main" id="{D445FB28-BD99-39FB-7EC6-BD2F70A7EAD3}"/>
              </a:ext>
            </a:extLst>
          </p:cNvPr>
          <p:cNvSpPr/>
          <p:nvPr/>
        </p:nvSpPr>
        <p:spPr>
          <a:xfrm>
            <a:off x="830649" y="2775578"/>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8C3DE072-61F3-E91C-3AE8-834E416EFC62}"/>
              </a:ext>
            </a:extLst>
          </p:cNvPr>
          <p:cNvSpPr/>
          <p:nvPr/>
        </p:nvSpPr>
        <p:spPr>
          <a:xfrm>
            <a:off x="786723" y="2725784"/>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1811B4F4-0786-3A48-1712-376D44146FEB}"/>
              </a:ext>
            </a:extLst>
          </p:cNvPr>
          <p:cNvSpPr/>
          <p:nvPr/>
        </p:nvSpPr>
        <p:spPr>
          <a:xfrm>
            <a:off x="7509770" y="2752818"/>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A8125019-F19E-A73D-45E4-8865CAA3A739}"/>
              </a:ext>
            </a:extLst>
          </p:cNvPr>
          <p:cNvSpPr/>
          <p:nvPr/>
        </p:nvSpPr>
        <p:spPr>
          <a:xfrm>
            <a:off x="5842946" y="2762210"/>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79CD17F6-0F1F-631B-240C-63F9B782CFB3}"/>
              </a:ext>
            </a:extLst>
          </p:cNvPr>
          <p:cNvSpPr/>
          <p:nvPr/>
        </p:nvSpPr>
        <p:spPr>
          <a:xfrm>
            <a:off x="5799020" y="2712416"/>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F1350CA1-6A9A-5220-B93C-E96018482C01}"/>
              </a:ext>
            </a:extLst>
          </p:cNvPr>
          <p:cNvSpPr/>
          <p:nvPr/>
        </p:nvSpPr>
        <p:spPr>
          <a:xfrm>
            <a:off x="4172499" y="2762210"/>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8CD98FD9-569F-1389-FB61-5DE89FE9DC6B}"/>
              </a:ext>
            </a:extLst>
          </p:cNvPr>
          <p:cNvSpPr/>
          <p:nvPr/>
        </p:nvSpPr>
        <p:spPr>
          <a:xfrm>
            <a:off x="4128573" y="2712416"/>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4B0D893F-A43F-5D1E-7883-14E1C60DFEE0}"/>
              </a:ext>
            </a:extLst>
          </p:cNvPr>
          <p:cNvSpPr/>
          <p:nvPr/>
        </p:nvSpPr>
        <p:spPr>
          <a:xfrm>
            <a:off x="2525400" y="2780726"/>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23A22706-FE54-CC27-6BFE-780BB98B7831}"/>
              </a:ext>
            </a:extLst>
          </p:cNvPr>
          <p:cNvSpPr/>
          <p:nvPr/>
        </p:nvSpPr>
        <p:spPr>
          <a:xfrm>
            <a:off x="2481474" y="2730932"/>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a:extLst>
              <a:ext uri="{FF2B5EF4-FFF2-40B4-BE49-F238E27FC236}">
                <a16:creationId xmlns:a16="http://schemas.microsoft.com/office/drawing/2014/main" id="{8D15E9DE-8095-23E7-4A3A-241FA7ECDC3B}"/>
              </a:ext>
            </a:extLst>
          </p:cNvPr>
          <p:cNvSpPr/>
          <p:nvPr/>
        </p:nvSpPr>
        <p:spPr>
          <a:xfrm>
            <a:off x="7469467" y="2712416"/>
            <a:ext cx="1162800" cy="11412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9" name="图片 48">
            <a:extLst>
              <a:ext uri="{FF2B5EF4-FFF2-40B4-BE49-F238E27FC236}">
                <a16:creationId xmlns:a16="http://schemas.microsoft.com/office/drawing/2014/main" id="{77C2EF08-B132-79C2-4814-113AC7272B9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2788" y="2684475"/>
            <a:ext cx="1340485" cy="1162800"/>
          </a:xfrm>
          <a:prstGeom prst="rect">
            <a:avLst/>
          </a:prstGeom>
        </p:spPr>
      </p:pic>
      <p:pic>
        <p:nvPicPr>
          <p:cNvPr id="50" name="图片 49">
            <a:extLst>
              <a:ext uri="{FF2B5EF4-FFF2-40B4-BE49-F238E27FC236}">
                <a16:creationId xmlns:a16="http://schemas.microsoft.com/office/drawing/2014/main" id="{0AACC249-DB30-FBAB-54AA-08EDA4097C39}"/>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2323519" y="2668143"/>
            <a:ext cx="1275301" cy="1162800"/>
          </a:xfrm>
          <a:prstGeom prst="rect">
            <a:avLst/>
          </a:prstGeom>
        </p:spPr>
      </p:pic>
      <p:pic>
        <p:nvPicPr>
          <p:cNvPr id="53" name="图片 52">
            <a:extLst>
              <a:ext uri="{FF2B5EF4-FFF2-40B4-BE49-F238E27FC236}">
                <a16:creationId xmlns:a16="http://schemas.microsoft.com/office/drawing/2014/main" id="{2A317A1F-99E3-F045-6BDA-EF5910AAA37B}"/>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3899216" y="2647232"/>
            <a:ext cx="1339200" cy="1162800"/>
          </a:xfrm>
          <a:prstGeom prst="rect">
            <a:avLst/>
          </a:prstGeom>
        </p:spPr>
      </p:pic>
      <p:pic>
        <p:nvPicPr>
          <p:cNvPr id="61" name="图片 60">
            <a:extLst>
              <a:ext uri="{FF2B5EF4-FFF2-40B4-BE49-F238E27FC236}">
                <a16:creationId xmlns:a16="http://schemas.microsoft.com/office/drawing/2014/main" id="{F4EE4CDE-372C-13E9-E0A0-A17D0BF0F698}"/>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5582252" y="2653346"/>
            <a:ext cx="1339200" cy="1162800"/>
          </a:xfrm>
          <a:prstGeom prst="rect">
            <a:avLst/>
          </a:prstGeom>
        </p:spPr>
      </p:pic>
      <p:pic>
        <p:nvPicPr>
          <p:cNvPr id="64" name="图片 63">
            <a:extLst>
              <a:ext uri="{FF2B5EF4-FFF2-40B4-BE49-F238E27FC236}">
                <a16:creationId xmlns:a16="http://schemas.microsoft.com/office/drawing/2014/main" id="{F43B0B62-EB49-CBE9-A8B5-F1D7F9EF75D4}"/>
              </a:ext>
            </a:extLst>
          </p:cNvPr>
          <p:cNvPicPr>
            <a:picLocks/>
          </p:cNvPicPr>
          <p:nvPr/>
        </p:nvPicPr>
        <p:blipFill>
          <a:blip r:embed="rId15" cstate="print">
            <a:extLst>
              <a:ext uri="{28A0092B-C50C-407E-A947-70E740481C1C}">
                <a14:useLocalDpi xmlns:a14="http://schemas.microsoft.com/office/drawing/2010/main" val="0"/>
              </a:ext>
            </a:extLst>
          </a:blip>
          <a:stretch>
            <a:fillRect/>
          </a:stretch>
        </p:blipFill>
        <p:spPr>
          <a:xfrm>
            <a:off x="7240110" y="2650366"/>
            <a:ext cx="1339200" cy="1162800"/>
          </a:xfrm>
          <a:prstGeom prst="rect">
            <a:avLst/>
          </a:prstGeom>
        </p:spPr>
      </p:pic>
    </p:spTree>
    <p:extLst>
      <p:ext uri="{BB962C8B-B14F-4D97-AF65-F5344CB8AC3E}">
        <p14:creationId xmlns:p14="http://schemas.microsoft.com/office/powerpoint/2010/main" val="200924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 presetClass="entr" presetSubtype="8" fill="hold" nodeType="afterEffect" p14:presetBounceEnd="40000">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14:bounceEnd="40000">
                                          <p:cBhvr additive="base">
                                            <p:cTn id="15" dur="400" fill="hold"/>
                                            <p:tgtEl>
                                              <p:spTgt spid="23"/>
                                            </p:tgtEl>
                                            <p:attrNameLst>
                                              <p:attrName>ppt_x</p:attrName>
                                            </p:attrNameLst>
                                          </p:cBhvr>
                                          <p:tavLst>
                                            <p:tav tm="0">
                                              <p:val>
                                                <p:strVal val="0-#ppt_w/2"/>
                                              </p:val>
                                            </p:tav>
                                            <p:tav tm="100000">
                                              <p:val>
                                                <p:strVal val="#ppt_x"/>
                                              </p:val>
                                            </p:tav>
                                          </p:tavLst>
                                        </p:anim>
                                        <p:anim calcmode="lin" valueType="num" p14:bounceEnd="40000">
                                          <p:cBhvr additive="base">
                                            <p:cTn id="16" dur="4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400"/>
                                </p:stCondLst>
                                <p:childTnLst>
                                  <p:par>
                                    <p:cTn id="18" presetID="2" presetClass="entr" presetSubtype="2" fill="hold" nodeType="afterEffect" p14:presetBounceEnd="40000">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14:bounceEnd="40000">
                                          <p:cBhvr additive="base">
                                            <p:cTn id="20" dur="600" fill="hold"/>
                                            <p:tgtEl>
                                              <p:spTgt spid="10"/>
                                            </p:tgtEl>
                                            <p:attrNameLst>
                                              <p:attrName>ppt_x</p:attrName>
                                            </p:attrNameLst>
                                          </p:cBhvr>
                                          <p:tavLst>
                                            <p:tav tm="0">
                                              <p:val>
                                                <p:strVal val="1+#ppt_w/2"/>
                                              </p:val>
                                            </p:tav>
                                            <p:tav tm="100000">
                                              <p:val>
                                                <p:strVal val="#ppt_x"/>
                                              </p:val>
                                            </p:tav>
                                          </p:tavLst>
                                        </p:anim>
                                        <p:anim calcmode="lin" valueType="num" p14:bounceEnd="40000">
                                          <p:cBhvr additive="base">
                                            <p:cTn id="21" dur="6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750"/>
                                            <p:tgtEl>
                                              <p:spTgt spid="56"/>
                                            </p:tgtEl>
                                          </p:cBhvr>
                                        </p:animEffect>
                                      </p:childTnLst>
                                    </p:cTn>
                                  </p:par>
                                </p:childTnLst>
                              </p:cTn>
                            </p:par>
                            <p:par>
                              <p:cTn id="29" fill="hold">
                                <p:stCondLst>
                                  <p:cond delay="2750"/>
                                </p:stCondLst>
                                <p:childTnLst>
                                  <p:par>
                                    <p:cTn id="30" presetID="2" presetClass="entr" presetSubtype="2" fill="hold" nodeType="afterEffect" p14:presetBounceEnd="40000">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14:bounceEnd="40000">
                                          <p:cBhvr additive="base">
                                            <p:cTn id="32" dur="4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33" dur="40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3150"/>
                                </p:stCondLst>
                                <p:childTnLst>
                                  <p:par>
                                    <p:cTn id="35" presetID="2" presetClass="entr" presetSubtype="8" fill="hold" nodeType="afterEffect" p14:presetBounceEnd="40000">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14:bounceEnd="40000">
                                          <p:cBhvr additive="base">
                                            <p:cTn id="37" dur="60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38" dur="600" fill="hold"/>
                                            <p:tgtEl>
                                              <p:spTgt spid="1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22" presetClass="entr" presetSubtype="2"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right)">
                                          <p:cBhvr>
                                            <p:cTn id="45"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5" grpId="0"/>
          <p:bldP spid="5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400" fill="hold"/>
                                            <p:tgtEl>
                                              <p:spTgt spid="23"/>
                                            </p:tgtEl>
                                            <p:attrNameLst>
                                              <p:attrName>ppt_x</p:attrName>
                                            </p:attrNameLst>
                                          </p:cBhvr>
                                          <p:tavLst>
                                            <p:tav tm="0">
                                              <p:val>
                                                <p:strVal val="0-#ppt_w/2"/>
                                              </p:val>
                                            </p:tav>
                                            <p:tav tm="100000">
                                              <p:val>
                                                <p:strVal val="#ppt_x"/>
                                              </p:val>
                                            </p:tav>
                                          </p:tavLst>
                                        </p:anim>
                                        <p:anim calcmode="lin" valueType="num">
                                          <p:cBhvr additive="base">
                                            <p:cTn id="16" dur="400" fill="hold"/>
                                            <p:tgtEl>
                                              <p:spTgt spid="23"/>
                                            </p:tgtEl>
                                            <p:attrNameLst>
                                              <p:attrName>ppt_y</p:attrName>
                                            </p:attrNameLst>
                                          </p:cBhvr>
                                          <p:tavLst>
                                            <p:tav tm="0">
                                              <p:val>
                                                <p:strVal val="#ppt_y"/>
                                              </p:val>
                                            </p:tav>
                                            <p:tav tm="100000">
                                              <p:val>
                                                <p:strVal val="#ppt_y"/>
                                              </p:val>
                                            </p:tav>
                                          </p:tavLst>
                                        </p:anim>
                                      </p:childTnLst>
                                    </p:cTn>
                                  </p:par>
                                </p:childTnLst>
                              </p:cTn>
                            </p:par>
                            <p:par>
                              <p:cTn id="17" fill="hold">
                                <p:stCondLst>
                                  <p:cond delay="1400"/>
                                </p:stCondLst>
                                <p:childTnLst>
                                  <p:par>
                                    <p:cTn id="18" presetID="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600" fill="hold"/>
                                            <p:tgtEl>
                                              <p:spTgt spid="10"/>
                                            </p:tgtEl>
                                            <p:attrNameLst>
                                              <p:attrName>ppt_x</p:attrName>
                                            </p:attrNameLst>
                                          </p:cBhvr>
                                          <p:tavLst>
                                            <p:tav tm="0">
                                              <p:val>
                                                <p:strVal val="1+#ppt_w/2"/>
                                              </p:val>
                                            </p:tav>
                                            <p:tav tm="100000">
                                              <p:val>
                                                <p:strVal val="#ppt_x"/>
                                              </p:val>
                                            </p:tav>
                                          </p:tavLst>
                                        </p:anim>
                                        <p:anim calcmode="lin" valueType="num">
                                          <p:cBhvr additive="base">
                                            <p:cTn id="21" dur="6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750"/>
                                            <p:tgtEl>
                                              <p:spTgt spid="56"/>
                                            </p:tgtEl>
                                          </p:cBhvr>
                                        </p:animEffect>
                                      </p:childTnLst>
                                    </p:cTn>
                                  </p:par>
                                </p:childTnLst>
                              </p:cTn>
                            </p:par>
                            <p:par>
                              <p:cTn id="29" fill="hold">
                                <p:stCondLst>
                                  <p:cond delay="2750"/>
                                </p:stCondLst>
                                <p:childTnLst>
                                  <p:par>
                                    <p:cTn id="30" presetID="2" presetClass="entr" presetSubtype="2" fill="hold" nodeType="after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400" fill="hold"/>
                                            <p:tgtEl>
                                              <p:spTgt spid="24"/>
                                            </p:tgtEl>
                                            <p:attrNameLst>
                                              <p:attrName>ppt_x</p:attrName>
                                            </p:attrNameLst>
                                          </p:cBhvr>
                                          <p:tavLst>
                                            <p:tav tm="0">
                                              <p:val>
                                                <p:strVal val="1+#ppt_w/2"/>
                                              </p:val>
                                            </p:tav>
                                            <p:tav tm="100000">
                                              <p:val>
                                                <p:strVal val="#ppt_x"/>
                                              </p:val>
                                            </p:tav>
                                          </p:tavLst>
                                        </p:anim>
                                        <p:anim calcmode="lin" valueType="num">
                                          <p:cBhvr additive="base">
                                            <p:cTn id="33" dur="40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3150"/>
                                </p:stCondLst>
                                <p:childTnLst>
                                  <p:par>
                                    <p:cTn id="35" presetID="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600" fill="hold"/>
                                            <p:tgtEl>
                                              <p:spTgt spid="11"/>
                                            </p:tgtEl>
                                            <p:attrNameLst>
                                              <p:attrName>ppt_x</p:attrName>
                                            </p:attrNameLst>
                                          </p:cBhvr>
                                          <p:tavLst>
                                            <p:tav tm="0">
                                              <p:val>
                                                <p:strVal val="0-#ppt_w/2"/>
                                              </p:val>
                                            </p:tav>
                                            <p:tav tm="100000">
                                              <p:val>
                                                <p:strVal val="#ppt_x"/>
                                              </p:val>
                                            </p:tav>
                                          </p:tavLst>
                                        </p:anim>
                                        <p:anim calcmode="lin" valueType="num">
                                          <p:cBhvr additive="base">
                                            <p:cTn id="38" dur="600" fill="hold"/>
                                            <p:tgtEl>
                                              <p:spTgt spid="1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22" presetClass="entr" presetSubtype="2"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right)">
                                          <p:cBhvr>
                                            <p:cTn id="45"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5" grpId="0"/>
          <p:bldP spid="56" grpId="0"/>
          <p:bldP spid="37" grpId="0"/>
          <p:bldP spid="3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6A763E2-DAE0-4CAC-B174-82B211A46BA1}"/>
              </a:ext>
            </a:extLst>
          </p:cNvPr>
          <p:cNvPicPr>
            <a:picLocks noChangeAspect="1"/>
          </p:cNvPicPr>
          <p:nvPr/>
        </p:nvPicPr>
        <p:blipFill rotWithShape="1">
          <a:blip r:embed="rId3">
            <a:extLst>
              <a:ext uri="{28A0092B-C50C-407E-A947-70E740481C1C}">
                <a14:useLocalDpi xmlns:a14="http://schemas.microsoft.com/office/drawing/2010/main" val="0"/>
              </a:ext>
            </a:extLst>
          </a:blip>
          <a:srcRect t="1" b="29165"/>
          <a:stretch/>
        </p:blipFill>
        <p:spPr>
          <a:xfrm>
            <a:off x="-17877" y="4260548"/>
            <a:ext cx="12059359" cy="2704739"/>
          </a:xfrm>
          <a:prstGeom prst="rect">
            <a:avLst/>
          </a:prstGeom>
        </p:spPr>
      </p:pic>
      <p:sp>
        <p:nvSpPr>
          <p:cNvPr id="43" name="Rectangle 21">
            <a:extLst>
              <a:ext uri="{FF2B5EF4-FFF2-40B4-BE49-F238E27FC236}">
                <a16:creationId xmlns:a16="http://schemas.microsoft.com/office/drawing/2014/main" id="{61A5182C-9C32-4E9E-A981-A5BCE65C8C34}"/>
              </a:ext>
            </a:extLst>
          </p:cNvPr>
          <p:cNvSpPr/>
          <p:nvPr/>
        </p:nvSpPr>
        <p:spPr>
          <a:xfrm>
            <a:off x="-17877" y="4249239"/>
            <a:ext cx="12192000" cy="2704738"/>
          </a:xfrm>
          <a:prstGeom prst="rect">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p:cNvSpPr/>
          <p:nvPr/>
        </p:nvSpPr>
        <p:spPr>
          <a:xfrm>
            <a:off x="17877" y="1493964"/>
            <a:ext cx="12192000" cy="2493506"/>
          </a:xfrm>
          <a:prstGeom prst="rect">
            <a:avLst/>
          </a:prstGeom>
          <a:blipFill>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37" name="Rectangle 21"/>
          <p:cNvSpPr/>
          <p:nvPr/>
        </p:nvSpPr>
        <p:spPr>
          <a:xfrm>
            <a:off x="0" y="1178989"/>
            <a:ext cx="12192000" cy="280848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矩形 64"/>
          <p:cNvSpPr/>
          <p:nvPr/>
        </p:nvSpPr>
        <p:spPr>
          <a:xfrm>
            <a:off x="7050628" y="2195486"/>
            <a:ext cx="4170366" cy="430879"/>
          </a:xfrm>
          <a:prstGeom prst="rect">
            <a:avLst/>
          </a:prstGeom>
        </p:spPr>
        <p:txBody>
          <a:bodyPr wrap="square" lIns="91431" tIns="45716" rIns="91431" bIns="45716">
            <a:spAutoFit/>
          </a:bodyPr>
          <a:lstStyle/>
          <a:p>
            <a:pPr algn="ctr"/>
            <a:r>
              <a:rPr lang="en-US" altLang="zh-CN" sz="2200" b="1" dirty="0">
                <a:solidFill>
                  <a:schemeClr val="bg1"/>
                </a:solidFill>
                <a:latin typeface="微软雅黑" pitchFamily="34" charset="-122"/>
                <a:ea typeface="微软雅黑" pitchFamily="34" charset="-122"/>
              </a:rPr>
              <a:t>YOLOv7</a:t>
            </a:r>
            <a:r>
              <a:rPr lang="zh-CN" altLang="en-US" sz="2200" b="1" dirty="0">
                <a:solidFill>
                  <a:schemeClr val="bg1"/>
                </a:solidFill>
                <a:latin typeface="微软雅黑" pitchFamily="34" charset="-122"/>
                <a:ea typeface="微软雅黑" pitchFamily="34" charset="-122"/>
              </a:rPr>
              <a:t>模型结果</a:t>
            </a:r>
            <a:endParaRPr lang="en-US" altLang="zh-CN" sz="2200" b="1" dirty="0">
              <a:solidFill>
                <a:schemeClr val="bg1"/>
              </a:solidFill>
              <a:latin typeface="微软雅黑" pitchFamily="34" charset="-122"/>
              <a:ea typeface="微软雅黑" pitchFamily="34" charset="-122"/>
            </a:endParaRPr>
          </a:p>
        </p:txBody>
      </p:sp>
      <p:sp>
        <p:nvSpPr>
          <p:cNvPr id="29" name="矩形 3">
            <a:extLst>
              <a:ext uri="{FF2B5EF4-FFF2-40B4-BE49-F238E27FC236}">
                <a16:creationId xmlns:a16="http://schemas.microsoft.com/office/drawing/2014/main" id="{E4BE93F5-C59C-4AA4-8E9B-1CFBC4EBA887}"/>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实验结果</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sp>
        <p:nvSpPr>
          <p:cNvPr id="30" name="文本框 37">
            <a:extLst>
              <a:ext uri="{FF2B5EF4-FFF2-40B4-BE49-F238E27FC236}">
                <a16:creationId xmlns:a16="http://schemas.microsoft.com/office/drawing/2014/main" id="{21D3C82A-C5E3-45E5-99C4-E2BB81126DBA}"/>
              </a:ext>
            </a:extLst>
          </p:cNvPr>
          <p:cNvSpPr txBox="1"/>
          <p:nvPr/>
        </p:nvSpPr>
        <p:spPr>
          <a:xfrm>
            <a:off x="1107077" y="817420"/>
            <a:ext cx="3091884" cy="307768"/>
          </a:xfrm>
          <a:prstGeom prst="rect">
            <a:avLst/>
          </a:prstGeom>
          <a:noFill/>
        </p:spPr>
        <p:txBody>
          <a:bodyPr wrap="square" lIns="91431" tIns="45716" rIns="91431" bIns="45716" rtlCol="0">
            <a:spAutoFit/>
          </a:bodyPr>
          <a:lstStyle/>
          <a:p>
            <a:r>
              <a:rPr lang="en-US" altLang="zh-CN" sz="1400" dirty="0">
                <a:solidFill>
                  <a:schemeClr val="tx1">
                    <a:lumMod val="65000"/>
                    <a:lumOff val="35000"/>
                  </a:schemeClr>
                </a:solidFill>
                <a:cs typeface="Arial" panose="020B0604020202020204" pitchFamily="34" charset="0"/>
              </a:rPr>
              <a:t>COCO128</a:t>
            </a:r>
            <a:r>
              <a:rPr lang="zh-CN" altLang="en-US" sz="1400" dirty="0">
                <a:solidFill>
                  <a:schemeClr val="tx1">
                    <a:lumMod val="65000"/>
                    <a:lumOff val="35000"/>
                  </a:schemeClr>
                </a:solidFill>
                <a:cs typeface="Arial" panose="020B0604020202020204" pitchFamily="34" charset="0"/>
              </a:rPr>
              <a:t>数据集上的目标检测</a:t>
            </a:r>
            <a:endParaRPr lang="en-US" altLang="zh-CN" sz="1400" baseline="-3000" dirty="0">
              <a:solidFill>
                <a:schemeClr val="tx1">
                  <a:lumMod val="65000"/>
                  <a:lumOff val="35000"/>
                </a:schemeClr>
              </a:solidFill>
              <a:cs typeface="Arial" panose="020B0604020202020204" pitchFamily="34" charset="0"/>
            </a:endParaRPr>
          </a:p>
        </p:txBody>
      </p:sp>
      <p:sp>
        <p:nvSpPr>
          <p:cNvPr id="44" name="矩形 43">
            <a:extLst>
              <a:ext uri="{FF2B5EF4-FFF2-40B4-BE49-F238E27FC236}">
                <a16:creationId xmlns:a16="http://schemas.microsoft.com/office/drawing/2014/main" id="{AFF0186E-4366-4F92-B53B-AB09705A8A96}"/>
              </a:ext>
            </a:extLst>
          </p:cNvPr>
          <p:cNvSpPr/>
          <p:nvPr/>
        </p:nvSpPr>
        <p:spPr>
          <a:xfrm>
            <a:off x="536146" y="5295804"/>
            <a:ext cx="5577731" cy="430879"/>
          </a:xfrm>
          <a:prstGeom prst="rect">
            <a:avLst/>
          </a:prstGeom>
        </p:spPr>
        <p:txBody>
          <a:bodyPr wrap="square" lIns="91431" tIns="45716" rIns="91431" bIns="45716">
            <a:spAutoFit/>
          </a:bodyPr>
          <a:lstStyle/>
          <a:p>
            <a:pPr algn="ctr"/>
            <a:r>
              <a:rPr lang="en-US" altLang="zh-CN" sz="2200" b="1" dirty="0">
                <a:solidFill>
                  <a:schemeClr val="bg1"/>
                </a:solidFill>
                <a:latin typeface="微软雅黑" pitchFamily="34" charset="-122"/>
                <a:ea typeface="微软雅黑" pitchFamily="34" charset="-122"/>
              </a:rPr>
              <a:t>YOLOv7-tiny</a:t>
            </a:r>
            <a:r>
              <a:rPr lang="zh-CN" altLang="en-US" sz="2200" b="1" dirty="0">
                <a:solidFill>
                  <a:schemeClr val="bg1"/>
                </a:solidFill>
                <a:latin typeface="微软雅黑" pitchFamily="34" charset="-122"/>
                <a:ea typeface="微软雅黑" pitchFamily="34" charset="-122"/>
              </a:rPr>
              <a:t>模型结果</a:t>
            </a:r>
            <a:endParaRPr lang="en-US" altLang="zh-CN" sz="2200" b="1" dirty="0">
              <a:solidFill>
                <a:schemeClr val="bg1"/>
              </a:solidFill>
              <a:latin typeface="微软雅黑" pitchFamily="34" charset="-122"/>
              <a:ea typeface="微软雅黑" pitchFamily="34" charset="-122"/>
            </a:endParaRPr>
          </a:p>
        </p:txBody>
      </p:sp>
      <p:pic>
        <p:nvPicPr>
          <p:cNvPr id="28" name="图片 27">
            <a:extLst>
              <a:ext uri="{FF2B5EF4-FFF2-40B4-BE49-F238E27FC236}">
                <a16:creationId xmlns:a16="http://schemas.microsoft.com/office/drawing/2014/main" id="{88F98A8C-D53A-4BFE-822E-99FE5D3159E9}"/>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38666"/>
            <a:ext cx="1809985" cy="2534617"/>
          </a:xfrm>
          <a:prstGeom prst="rect">
            <a:avLst/>
          </a:prstGeom>
          <a:effectLst>
            <a:outerShdw blurRad="50800" dist="1066800" dir="15840000" sx="1000" sy="1000" algn="ctr" rotWithShape="0">
              <a:srgbClr val="000000"/>
            </a:outerShdw>
          </a:effectLst>
        </p:spPr>
      </p:pic>
      <p:pic>
        <p:nvPicPr>
          <p:cNvPr id="6" name="图片 5">
            <a:extLst>
              <a:ext uri="{FF2B5EF4-FFF2-40B4-BE49-F238E27FC236}">
                <a16:creationId xmlns:a16="http://schemas.microsoft.com/office/drawing/2014/main" id="{9A147DF7-EA14-D87F-60FA-0AC2855FF4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77" y="1175473"/>
            <a:ext cx="6124912" cy="3062456"/>
          </a:xfrm>
          <a:prstGeom prst="rect">
            <a:avLst/>
          </a:prstGeom>
        </p:spPr>
      </p:pic>
      <p:pic>
        <p:nvPicPr>
          <p:cNvPr id="8" name="图片 7">
            <a:extLst>
              <a:ext uri="{FF2B5EF4-FFF2-40B4-BE49-F238E27FC236}">
                <a16:creationId xmlns:a16="http://schemas.microsoft.com/office/drawing/2014/main" id="{D40867E3-CA10-C1CD-A8A6-BC55847EBEE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63727" y="3998779"/>
            <a:ext cx="5910396" cy="2955198"/>
          </a:xfrm>
          <a:prstGeom prst="rect">
            <a:avLst/>
          </a:prstGeom>
          <a:noFill/>
          <a:ln>
            <a:noFill/>
          </a:ln>
        </p:spPr>
      </p:pic>
    </p:spTree>
    <p:extLst>
      <p:ext uri="{BB962C8B-B14F-4D97-AF65-F5344CB8AC3E}">
        <p14:creationId xmlns:p14="http://schemas.microsoft.com/office/powerpoint/2010/main" val="401678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outHorizontal)">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2000"/>
                            </p:stCondLst>
                            <p:childTnLst>
                              <p:par>
                                <p:cTn id="24" presetID="16" presetClass="entr" presetSubtype="42"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barn(outHorizontal)">
                                      <p:cBhvr>
                                        <p:cTn id="26" dur="500"/>
                                        <p:tgtEl>
                                          <p:spTgt spid="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6" grpId="0" animBg="1"/>
      <p:bldP spid="37" grpId="0" animBg="1"/>
      <p:bldP spid="65" grpId="0"/>
      <p:bldP spid="29" grpId="0"/>
      <p:bldP spid="30"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B6A763E2-DAE0-4CAC-B174-82B211A46BA1}"/>
              </a:ext>
            </a:extLst>
          </p:cNvPr>
          <p:cNvPicPr>
            <a:picLocks noChangeAspect="1"/>
          </p:cNvPicPr>
          <p:nvPr/>
        </p:nvPicPr>
        <p:blipFill rotWithShape="1">
          <a:blip r:embed="rId3">
            <a:extLst>
              <a:ext uri="{28A0092B-C50C-407E-A947-70E740481C1C}">
                <a14:useLocalDpi xmlns:a14="http://schemas.microsoft.com/office/drawing/2010/main" val="0"/>
              </a:ext>
            </a:extLst>
          </a:blip>
          <a:srcRect t="1" b="29165"/>
          <a:stretch/>
        </p:blipFill>
        <p:spPr>
          <a:xfrm>
            <a:off x="-17877" y="4260548"/>
            <a:ext cx="12059359" cy="2704739"/>
          </a:xfrm>
          <a:prstGeom prst="rect">
            <a:avLst/>
          </a:prstGeom>
        </p:spPr>
      </p:pic>
      <p:sp>
        <p:nvSpPr>
          <p:cNvPr id="43" name="Rectangle 21">
            <a:extLst>
              <a:ext uri="{FF2B5EF4-FFF2-40B4-BE49-F238E27FC236}">
                <a16:creationId xmlns:a16="http://schemas.microsoft.com/office/drawing/2014/main" id="{61A5182C-9C32-4E9E-A981-A5BCE65C8C34}"/>
              </a:ext>
            </a:extLst>
          </p:cNvPr>
          <p:cNvSpPr/>
          <p:nvPr/>
        </p:nvSpPr>
        <p:spPr>
          <a:xfrm>
            <a:off x="-17877" y="4249239"/>
            <a:ext cx="12192000" cy="2704738"/>
          </a:xfrm>
          <a:prstGeom prst="rect">
            <a:avLst/>
          </a:prstGeom>
          <a:solidFill>
            <a:schemeClr val="tx1">
              <a:lumMod val="85000"/>
              <a:lumOff val="1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p:cNvSpPr/>
          <p:nvPr/>
        </p:nvSpPr>
        <p:spPr>
          <a:xfrm>
            <a:off x="17877" y="1493964"/>
            <a:ext cx="12192000" cy="2493506"/>
          </a:xfrm>
          <a:prstGeom prst="rect">
            <a:avLst/>
          </a:prstGeom>
          <a:blipFill>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85000"/>
                  <a:lumOff val="15000"/>
                </a:schemeClr>
              </a:solidFill>
            </a:endParaRPr>
          </a:p>
        </p:txBody>
      </p:sp>
      <p:sp>
        <p:nvSpPr>
          <p:cNvPr id="37" name="Rectangle 21"/>
          <p:cNvSpPr/>
          <p:nvPr/>
        </p:nvSpPr>
        <p:spPr>
          <a:xfrm>
            <a:off x="0" y="1178989"/>
            <a:ext cx="12192000" cy="2808480"/>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矩形 64"/>
          <p:cNvSpPr/>
          <p:nvPr/>
        </p:nvSpPr>
        <p:spPr>
          <a:xfrm>
            <a:off x="7050627" y="2195486"/>
            <a:ext cx="4486279" cy="430879"/>
          </a:xfrm>
          <a:prstGeom prst="rect">
            <a:avLst/>
          </a:prstGeom>
        </p:spPr>
        <p:txBody>
          <a:bodyPr wrap="square" lIns="91431" tIns="45716" rIns="91431" bIns="45716">
            <a:spAutoFit/>
          </a:bodyPr>
          <a:lstStyle/>
          <a:p>
            <a:pPr algn="ctr"/>
            <a:r>
              <a:rPr lang="en-US" altLang="zh-CN" sz="2200" b="1" dirty="0">
                <a:solidFill>
                  <a:schemeClr val="bg1"/>
                </a:solidFill>
                <a:latin typeface="微软雅黑" pitchFamily="34" charset="-122"/>
                <a:ea typeface="微软雅黑" pitchFamily="34" charset="-122"/>
              </a:rPr>
              <a:t>YOLOv7-tiny</a:t>
            </a:r>
            <a:r>
              <a:rPr lang="zh-CN" altLang="en-US" sz="2200" b="1" dirty="0">
                <a:solidFill>
                  <a:schemeClr val="bg1"/>
                </a:solidFill>
                <a:latin typeface="微软雅黑" pitchFamily="34" charset="-122"/>
                <a:ea typeface="微软雅黑" pitchFamily="34" charset="-122"/>
              </a:rPr>
              <a:t>未加</a:t>
            </a:r>
            <a:r>
              <a:rPr lang="en-US" altLang="zh-CN" sz="2200" b="1" dirty="0">
                <a:solidFill>
                  <a:schemeClr val="bg1"/>
                </a:solidFill>
                <a:latin typeface="微软雅黑" pitchFamily="34" charset="-122"/>
                <a:ea typeface="微软雅黑" pitchFamily="34" charset="-122"/>
              </a:rPr>
              <a:t>EMA</a:t>
            </a:r>
            <a:r>
              <a:rPr lang="zh-CN" altLang="en-US" sz="2200" b="1" dirty="0">
                <a:solidFill>
                  <a:schemeClr val="bg1"/>
                </a:solidFill>
                <a:latin typeface="微软雅黑" pitchFamily="34" charset="-122"/>
                <a:ea typeface="微软雅黑" pitchFamily="34" charset="-122"/>
              </a:rPr>
              <a:t>注意力层</a:t>
            </a:r>
            <a:endParaRPr lang="en-US" altLang="zh-CN" sz="2200" b="1" dirty="0">
              <a:solidFill>
                <a:schemeClr val="bg1"/>
              </a:solidFill>
              <a:latin typeface="微软雅黑" pitchFamily="34" charset="-122"/>
              <a:ea typeface="微软雅黑" pitchFamily="34" charset="-122"/>
            </a:endParaRPr>
          </a:p>
        </p:txBody>
      </p:sp>
      <p:sp>
        <p:nvSpPr>
          <p:cNvPr id="29" name="矩形 3">
            <a:extLst>
              <a:ext uri="{FF2B5EF4-FFF2-40B4-BE49-F238E27FC236}">
                <a16:creationId xmlns:a16="http://schemas.microsoft.com/office/drawing/2014/main" id="{E4BE93F5-C59C-4AA4-8E9B-1CFBC4EBA887}"/>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实验结果</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sp>
        <p:nvSpPr>
          <p:cNvPr id="30" name="文本框 37">
            <a:extLst>
              <a:ext uri="{FF2B5EF4-FFF2-40B4-BE49-F238E27FC236}">
                <a16:creationId xmlns:a16="http://schemas.microsoft.com/office/drawing/2014/main" id="{21D3C82A-C5E3-45E5-99C4-E2BB81126DBA}"/>
              </a:ext>
            </a:extLst>
          </p:cNvPr>
          <p:cNvSpPr txBox="1"/>
          <p:nvPr/>
        </p:nvSpPr>
        <p:spPr>
          <a:xfrm>
            <a:off x="1107077" y="817420"/>
            <a:ext cx="3091884" cy="307768"/>
          </a:xfrm>
          <a:prstGeom prst="rect">
            <a:avLst/>
          </a:prstGeom>
          <a:noFill/>
        </p:spPr>
        <p:txBody>
          <a:bodyPr wrap="square" lIns="91431" tIns="45716" rIns="91431" bIns="45716" rtlCol="0">
            <a:spAutoFit/>
          </a:bodyPr>
          <a:lstStyle/>
          <a:p>
            <a:r>
              <a:rPr lang="zh-CN" altLang="en-US" sz="1400" dirty="0">
                <a:solidFill>
                  <a:schemeClr val="tx1">
                    <a:lumMod val="65000"/>
                    <a:lumOff val="35000"/>
                  </a:schemeClr>
                </a:solidFill>
                <a:cs typeface="Arial" panose="020B0604020202020204" pitchFamily="34" charset="0"/>
              </a:rPr>
              <a:t>自建草莓数据集上的目标检测</a:t>
            </a:r>
            <a:endParaRPr lang="en-US" altLang="zh-CN" sz="1400" baseline="-3000" dirty="0">
              <a:solidFill>
                <a:schemeClr val="tx1">
                  <a:lumMod val="65000"/>
                  <a:lumOff val="35000"/>
                </a:schemeClr>
              </a:solidFill>
              <a:cs typeface="Arial" panose="020B0604020202020204" pitchFamily="34" charset="0"/>
            </a:endParaRPr>
          </a:p>
        </p:txBody>
      </p:sp>
      <p:sp>
        <p:nvSpPr>
          <p:cNvPr id="44" name="矩形 43">
            <a:extLst>
              <a:ext uri="{FF2B5EF4-FFF2-40B4-BE49-F238E27FC236}">
                <a16:creationId xmlns:a16="http://schemas.microsoft.com/office/drawing/2014/main" id="{AFF0186E-4366-4F92-B53B-AB09705A8A96}"/>
              </a:ext>
            </a:extLst>
          </p:cNvPr>
          <p:cNvSpPr/>
          <p:nvPr/>
        </p:nvSpPr>
        <p:spPr>
          <a:xfrm>
            <a:off x="536146" y="5295804"/>
            <a:ext cx="5577731" cy="430879"/>
          </a:xfrm>
          <a:prstGeom prst="rect">
            <a:avLst/>
          </a:prstGeom>
        </p:spPr>
        <p:txBody>
          <a:bodyPr wrap="square" lIns="91431" tIns="45716" rIns="91431" bIns="45716">
            <a:spAutoFit/>
          </a:bodyPr>
          <a:lstStyle/>
          <a:p>
            <a:pPr algn="ctr"/>
            <a:r>
              <a:rPr lang="en-US" altLang="zh-CN" sz="2200" b="1" dirty="0">
                <a:solidFill>
                  <a:schemeClr val="bg1"/>
                </a:solidFill>
                <a:latin typeface="微软雅黑" pitchFamily="34" charset="-122"/>
                <a:ea typeface="微软雅黑" pitchFamily="34" charset="-122"/>
              </a:rPr>
              <a:t>YOLOv7-tiny+EMA</a:t>
            </a:r>
            <a:r>
              <a:rPr lang="zh-CN" altLang="en-US" sz="2200" b="1" dirty="0">
                <a:solidFill>
                  <a:schemeClr val="bg1"/>
                </a:solidFill>
                <a:latin typeface="微软雅黑" pitchFamily="34" charset="-122"/>
                <a:ea typeface="微软雅黑" pitchFamily="34" charset="-122"/>
              </a:rPr>
              <a:t>注意力层</a:t>
            </a:r>
            <a:endParaRPr lang="en-US" altLang="zh-CN" sz="2200" b="1" dirty="0">
              <a:solidFill>
                <a:schemeClr val="bg1"/>
              </a:solidFill>
              <a:latin typeface="微软雅黑" pitchFamily="34" charset="-122"/>
              <a:ea typeface="微软雅黑" pitchFamily="34" charset="-122"/>
            </a:endParaRPr>
          </a:p>
        </p:txBody>
      </p:sp>
      <p:pic>
        <p:nvPicPr>
          <p:cNvPr id="28" name="图片 27">
            <a:extLst>
              <a:ext uri="{FF2B5EF4-FFF2-40B4-BE49-F238E27FC236}">
                <a16:creationId xmlns:a16="http://schemas.microsoft.com/office/drawing/2014/main" id="{88F98A8C-D53A-4BFE-822E-99FE5D3159E9}"/>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38666"/>
            <a:ext cx="1809985" cy="2534617"/>
          </a:xfrm>
          <a:prstGeom prst="rect">
            <a:avLst/>
          </a:prstGeom>
          <a:effectLst>
            <a:outerShdw blurRad="50800" dist="1066800" dir="15840000" sx="1000" sy="1000" algn="ctr" rotWithShape="0">
              <a:srgbClr val="000000"/>
            </a:outerShdw>
          </a:effectLst>
        </p:spPr>
      </p:pic>
      <p:pic>
        <p:nvPicPr>
          <p:cNvPr id="2" name="图片 1">
            <a:extLst>
              <a:ext uri="{FF2B5EF4-FFF2-40B4-BE49-F238E27FC236}">
                <a16:creationId xmlns:a16="http://schemas.microsoft.com/office/drawing/2014/main" id="{0426DE8B-E332-89A2-CB82-5AF8FEE6452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178987"/>
            <a:ext cx="6117882" cy="3058941"/>
          </a:xfrm>
          <a:prstGeom prst="rect">
            <a:avLst/>
          </a:prstGeom>
          <a:noFill/>
          <a:ln>
            <a:noFill/>
          </a:ln>
        </p:spPr>
      </p:pic>
      <p:pic>
        <p:nvPicPr>
          <p:cNvPr id="3" name="图片 2">
            <a:extLst>
              <a:ext uri="{FF2B5EF4-FFF2-40B4-BE49-F238E27FC236}">
                <a16:creationId xmlns:a16="http://schemas.microsoft.com/office/drawing/2014/main" id="{8EC0A5BD-61CD-E78E-F193-71A3F22B828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9690" y="3987831"/>
            <a:ext cx="6014433" cy="3007217"/>
          </a:xfrm>
          <a:prstGeom prst="rect">
            <a:avLst/>
          </a:prstGeom>
          <a:noFill/>
          <a:ln>
            <a:noFill/>
          </a:ln>
        </p:spPr>
      </p:pic>
    </p:spTree>
    <p:extLst>
      <p:ext uri="{BB962C8B-B14F-4D97-AF65-F5344CB8AC3E}">
        <p14:creationId xmlns:p14="http://schemas.microsoft.com/office/powerpoint/2010/main" val="183908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arn(outHorizontal)">
                                      <p:cBhvr>
                                        <p:cTn id="11" dur="500"/>
                                        <p:tgtEl>
                                          <p:spTgt spid="3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2000"/>
                            </p:stCondLst>
                            <p:childTnLst>
                              <p:par>
                                <p:cTn id="24" presetID="16" presetClass="entr" presetSubtype="42"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barn(outHorizontal)">
                                      <p:cBhvr>
                                        <p:cTn id="26" dur="500"/>
                                        <p:tgtEl>
                                          <p:spTgt spid="4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6" grpId="0" animBg="1"/>
      <p:bldP spid="37" grpId="0" animBg="1"/>
      <p:bldP spid="65" grpId="0"/>
      <p:bldP spid="29" grpId="0"/>
      <p:bldP spid="30" grpId="0"/>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1362972" y="5744273"/>
            <a:ext cx="3931330" cy="430879"/>
          </a:xfrm>
          <a:prstGeom prst="rect">
            <a:avLst/>
          </a:prstGeom>
        </p:spPr>
        <p:txBody>
          <a:bodyPr wrap="square" lIns="91431" tIns="45716" rIns="91431" bIns="45716">
            <a:spAutoFit/>
          </a:bodyPr>
          <a:lstStyle/>
          <a:p>
            <a:pPr algn="ctr"/>
            <a:r>
              <a:rPr lang="en-US" altLang="zh-CN" sz="2200" b="1" dirty="0">
                <a:solidFill>
                  <a:schemeClr val="accent1"/>
                </a:solidFill>
                <a:latin typeface="微软雅黑" pitchFamily="34" charset="-122"/>
                <a:ea typeface="微软雅黑" pitchFamily="34" charset="-122"/>
              </a:rPr>
              <a:t>COCO128</a:t>
            </a:r>
            <a:r>
              <a:rPr lang="zh-CN" altLang="en-US" sz="2200" b="1" dirty="0">
                <a:solidFill>
                  <a:schemeClr val="accent1"/>
                </a:solidFill>
                <a:latin typeface="微软雅黑" pitchFamily="34" charset="-122"/>
                <a:ea typeface="微软雅黑" pitchFamily="34" charset="-122"/>
              </a:rPr>
              <a:t>数据集检测结果</a:t>
            </a:r>
            <a:endParaRPr lang="en-US" altLang="zh-CN" sz="2200" b="1" dirty="0">
              <a:solidFill>
                <a:schemeClr val="accent1"/>
              </a:solidFill>
              <a:latin typeface="微软雅黑" pitchFamily="34" charset="-122"/>
              <a:ea typeface="微软雅黑" pitchFamily="34" charset="-122"/>
            </a:endParaRPr>
          </a:p>
        </p:txBody>
      </p:sp>
      <p:sp>
        <p:nvSpPr>
          <p:cNvPr id="29" name="矩形 3">
            <a:extLst>
              <a:ext uri="{FF2B5EF4-FFF2-40B4-BE49-F238E27FC236}">
                <a16:creationId xmlns:a16="http://schemas.microsoft.com/office/drawing/2014/main" id="{E4BE93F5-C59C-4AA4-8E9B-1CFBC4EBA887}"/>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实验结果</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sp>
        <p:nvSpPr>
          <p:cNvPr id="30" name="文本框 37">
            <a:extLst>
              <a:ext uri="{FF2B5EF4-FFF2-40B4-BE49-F238E27FC236}">
                <a16:creationId xmlns:a16="http://schemas.microsoft.com/office/drawing/2014/main" id="{21D3C82A-C5E3-45E5-99C4-E2BB81126DBA}"/>
              </a:ext>
            </a:extLst>
          </p:cNvPr>
          <p:cNvSpPr txBox="1"/>
          <p:nvPr/>
        </p:nvSpPr>
        <p:spPr>
          <a:xfrm>
            <a:off x="1107077" y="817420"/>
            <a:ext cx="2308007" cy="307768"/>
          </a:xfrm>
          <a:prstGeom prst="rect">
            <a:avLst/>
          </a:prstGeom>
          <a:noFill/>
        </p:spPr>
        <p:txBody>
          <a:bodyPr wrap="square" lIns="91431" tIns="45716" rIns="91431" bIns="45716" rtlCol="0">
            <a:spAutoFit/>
          </a:bodyPr>
          <a:lstStyle/>
          <a:p>
            <a:r>
              <a:rPr lang="en-US" altLang="zh-CN" sz="1400" dirty="0" err="1">
                <a:solidFill>
                  <a:schemeClr val="tx1">
                    <a:lumMod val="65000"/>
                    <a:lumOff val="35000"/>
                  </a:schemeClr>
                </a:solidFill>
                <a:cs typeface="Arial" panose="020B0604020202020204" pitchFamily="34" charset="0"/>
              </a:rPr>
              <a:t>Execcute</a:t>
            </a:r>
            <a:r>
              <a:rPr lang="en-US" altLang="zh-CN" sz="1400" dirty="0">
                <a:solidFill>
                  <a:schemeClr val="tx1">
                    <a:lumMod val="65000"/>
                    <a:lumOff val="35000"/>
                  </a:schemeClr>
                </a:solidFill>
                <a:cs typeface="Arial" panose="020B0604020202020204" pitchFamily="34" charset="0"/>
              </a:rPr>
              <a:t> solution</a:t>
            </a:r>
            <a:endParaRPr lang="en-US" altLang="zh-CN" sz="1400" baseline="-3000" dirty="0">
              <a:solidFill>
                <a:schemeClr val="tx1">
                  <a:lumMod val="65000"/>
                  <a:lumOff val="35000"/>
                </a:schemeClr>
              </a:solidFill>
              <a:cs typeface="Arial" panose="020B0604020202020204" pitchFamily="34" charset="0"/>
            </a:endParaRPr>
          </a:p>
        </p:txBody>
      </p:sp>
      <p:pic>
        <p:nvPicPr>
          <p:cNvPr id="28" name="图片 27">
            <a:extLst>
              <a:ext uri="{FF2B5EF4-FFF2-40B4-BE49-F238E27FC236}">
                <a16:creationId xmlns:a16="http://schemas.microsoft.com/office/drawing/2014/main" id="{88F98A8C-D53A-4BFE-822E-99FE5D3159E9}"/>
              </a:ext>
            </a:extLst>
          </p:cNvPr>
          <p:cNvPicPr>
            <a:picLocks noChangeAspect="1"/>
          </p:cNvPicPr>
          <p:nvPr/>
        </p:nvPicPr>
        <p:blipFill>
          <a:blip r:embed="rId3" cstate="print">
            <a:extLst>
              <a:ext uri="{BEBA8EAE-BF5A-486C-A8C5-ECC9F3942E4B}">
                <a14:imgProps xmlns:a14="http://schemas.microsoft.com/office/drawing/2010/main">
                  <a14:imgLayer r:embed="rId4">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38666"/>
            <a:ext cx="1809985" cy="2534617"/>
          </a:xfrm>
          <a:prstGeom prst="rect">
            <a:avLst/>
          </a:prstGeom>
          <a:effectLst>
            <a:outerShdw blurRad="50800" dist="1066800" dir="15840000" sx="1000" sy="1000" algn="ctr" rotWithShape="0">
              <a:srgbClr val="000000"/>
            </a:outerShdw>
          </a:effectLst>
        </p:spPr>
      </p:pic>
      <p:pic>
        <p:nvPicPr>
          <p:cNvPr id="4" name="图片 3">
            <a:extLst>
              <a:ext uri="{FF2B5EF4-FFF2-40B4-BE49-F238E27FC236}">
                <a16:creationId xmlns:a16="http://schemas.microsoft.com/office/drawing/2014/main" id="{EFBE8D95-55C3-FEB2-3BE2-FA992A53B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402" y="1307957"/>
            <a:ext cx="6358160" cy="4242085"/>
          </a:xfrm>
          <a:prstGeom prst="rect">
            <a:avLst/>
          </a:prstGeom>
        </p:spPr>
      </p:pic>
      <p:pic>
        <p:nvPicPr>
          <p:cNvPr id="8" name="图片 7">
            <a:extLst>
              <a:ext uri="{FF2B5EF4-FFF2-40B4-BE49-F238E27FC236}">
                <a16:creationId xmlns:a16="http://schemas.microsoft.com/office/drawing/2014/main" id="{04F7F51B-DE72-E2AC-E674-921A773B73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5516" y="1740820"/>
            <a:ext cx="5076967" cy="5076967"/>
          </a:xfrm>
          <a:prstGeom prst="rect">
            <a:avLst/>
          </a:prstGeom>
        </p:spPr>
      </p:pic>
      <p:sp>
        <p:nvSpPr>
          <p:cNvPr id="10" name="矩形 9">
            <a:extLst>
              <a:ext uri="{FF2B5EF4-FFF2-40B4-BE49-F238E27FC236}">
                <a16:creationId xmlns:a16="http://schemas.microsoft.com/office/drawing/2014/main" id="{ED7A4DF9-F067-C700-7DDF-0B90522A3FCE}"/>
              </a:ext>
            </a:extLst>
          </p:cNvPr>
          <p:cNvSpPr/>
          <p:nvPr/>
        </p:nvSpPr>
        <p:spPr>
          <a:xfrm>
            <a:off x="7178334" y="1270082"/>
            <a:ext cx="3931330" cy="430879"/>
          </a:xfrm>
          <a:prstGeom prst="rect">
            <a:avLst/>
          </a:prstGeom>
        </p:spPr>
        <p:txBody>
          <a:bodyPr wrap="square" lIns="91431" tIns="45716" rIns="91431" bIns="45716">
            <a:spAutoFit/>
          </a:bodyPr>
          <a:lstStyle/>
          <a:p>
            <a:pPr algn="ctr"/>
            <a:r>
              <a:rPr lang="zh-CN" altLang="en-US" sz="2200" b="1" dirty="0">
                <a:solidFill>
                  <a:schemeClr val="accent1"/>
                </a:solidFill>
                <a:latin typeface="微软雅黑" pitchFamily="34" charset="-122"/>
                <a:ea typeface="微软雅黑" pitchFamily="34" charset="-122"/>
              </a:rPr>
              <a:t>草莓数据集检测结果</a:t>
            </a:r>
            <a:endParaRPr lang="en-US" altLang="zh-CN" sz="2200" b="1" dirty="0">
              <a:solidFill>
                <a:schemeClr val="accent1"/>
              </a:solidFill>
              <a:latin typeface="微软雅黑" pitchFamily="34" charset="-122"/>
              <a:ea typeface="微软雅黑" pitchFamily="34" charset="-122"/>
            </a:endParaRPr>
          </a:p>
        </p:txBody>
      </p:sp>
      <p:pic>
        <p:nvPicPr>
          <p:cNvPr id="14" name="图片 13">
            <a:extLst>
              <a:ext uri="{FF2B5EF4-FFF2-40B4-BE49-F238E27FC236}">
                <a16:creationId xmlns:a16="http://schemas.microsoft.com/office/drawing/2014/main" id="{E020AB51-379D-4E93-1B9C-9BF23C023E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7721" y="1270082"/>
            <a:ext cx="7028927" cy="4937274"/>
          </a:xfrm>
          <a:prstGeom prst="rect">
            <a:avLst/>
          </a:prstGeom>
        </p:spPr>
      </p:pic>
    </p:spTree>
    <p:extLst>
      <p:ext uri="{BB962C8B-B14F-4D97-AF65-F5344CB8AC3E}">
        <p14:creationId xmlns:p14="http://schemas.microsoft.com/office/powerpoint/2010/main" val="8507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5"/>
                                        </p:tgtEl>
                                        <p:attrNameLst>
                                          <p:attrName>style.visibility</p:attrName>
                                        </p:attrNameLst>
                                      </p:cBhvr>
                                      <p:to>
                                        <p:strVal val="visible"/>
                                      </p:to>
                                    </p:set>
                                    <p:animEffect transition="in" filter="fade">
                                      <p:cBhvr>
                                        <p:cTn id="20" dur="500"/>
                                        <p:tgtEl>
                                          <p:spTgt spid="65"/>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29" grpId="0"/>
      <p:bldP spid="30"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213856" y="1208038"/>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3705" y="6414868"/>
            <a:ext cx="12202363" cy="435195"/>
          </a:xfrm>
          <a:custGeom>
            <a:avLst/>
            <a:gdLst>
              <a:gd name="connsiteX0" fmla="*/ 6442848 w 12885696"/>
              <a:gd name="connsiteY0" fmla="*/ 0 h 677930"/>
              <a:gd name="connsiteX1" fmla="*/ 12818477 w 12885696"/>
              <a:gd name="connsiteY1" fmla="*/ 656546 h 677930"/>
              <a:gd name="connsiteX2" fmla="*/ 12885696 w 12885696"/>
              <a:gd name="connsiteY2" fmla="*/ 677930 h 677930"/>
              <a:gd name="connsiteX3" fmla="*/ 0 w 12885696"/>
              <a:gd name="connsiteY3" fmla="*/ 677930 h 677930"/>
              <a:gd name="connsiteX4" fmla="*/ 67219 w 12885696"/>
              <a:gd name="connsiteY4" fmla="*/ 656546 h 677930"/>
              <a:gd name="connsiteX5" fmla="*/ 6442848 w 12885696"/>
              <a:gd name="connsiteY5" fmla="*/ 0 h 67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5696" h="677930">
                <a:moveTo>
                  <a:pt x="6442848" y="0"/>
                </a:moveTo>
                <a:cubicBezTo>
                  <a:pt x="9144779" y="0"/>
                  <a:pt x="11510983" y="262931"/>
                  <a:pt x="12818477" y="656546"/>
                </a:cubicBezTo>
                <a:lnTo>
                  <a:pt x="12885696" y="677930"/>
                </a:lnTo>
                <a:lnTo>
                  <a:pt x="0" y="677930"/>
                </a:lnTo>
                <a:lnTo>
                  <a:pt x="67219" y="656546"/>
                </a:lnTo>
                <a:cubicBezTo>
                  <a:pt x="1374713" y="262931"/>
                  <a:pt x="3740917" y="0"/>
                  <a:pt x="6442848" y="0"/>
                </a:cubicBez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4"/>
          <p:cNvSpPr txBox="1"/>
          <p:nvPr/>
        </p:nvSpPr>
        <p:spPr>
          <a:xfrm>
            <a:off x="7347014" y="1246881"/>
            <a:ext cx="3578846" cy="46166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01  </a:t>
            </a:r>
            <a:r>
              <a:rPr lang="zh-CN" altLang="en-US" sz="2400" b="1" dirty="0">
                <a:latin typeface="华文新魏" panose="02010800040101010101" pitchFamily="2" charset="-122"/>
                <a:ea typeface="华文新魏" panose="02010800040101010101" pitchFamily="2" charset="-122"/>
              </a:rPr>
              <a:t>实验内容</a:t>
            </a:r>
          </a:p>
        </p:txBody>
      </p:sp>
      <p:sp>
        <p:nvSpPr>
          <p:cNvPr id="18" name="TextBox 59"/>
          <p:cNvSpPr txBox="1">
            <a:spLocks noChangeArrowheads="1"/>
          </p:cNvSpPr>
          <p:nvPr/>
        </p:nvSpPr>
        <p:spPr bwMode="auto">
          <a:xfrm flipH="1">
            <a:off x="3190723" y="2475948"/>
            <a:ext cx="3337076" cy="1754326"/>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685800">
              <a:defRPr/>
            </a:pPr>
            <a:r>
              <a:rPr lang="zh-CN" altLang="en-US" sz="6000" b="1" kern="0" dirty="0">
                <a:solidFill>
                  <a:schemeClr val="accent1"/>
                </a:solidFill>
                <a:latin typeface="华文新魏" panose="02010800040101010101" pitchFamily="2" charset="-122"/>
                <a:ea typeface="华文新魏" panose="02010800040101010101" pitchFamily="2" charset="-122"/>
              </a:rPr>
              <a:t>目录</a:t>
            </a:r>
            <a:endParaRPr lang="en-US" altLang="zh-CN" sz="6000" b="1" kern="0" dirty="0">
              <a:solidFill>
                <a:schemeClr val="accent1"/>
              </a:solidFill>
              <a:latin typeface="华文新魏" panose="02010800040101010101" pitchFamily="2" charset="-122"/>
              <a:ea typeface="华文新魏" panose="02010800040101010101" pitchFamily="2" charset="-122"/>
            </a:endParaRPr>
          </a:p>
          <a:p>
            <a:pPr algn="r" defTabSz="685800">
              <a:defRPr/>
            </a:pPr>
            <a:r>
              <a:rPr lang="en-US" altLang="zh-CN" sz="2800" b="1" kern="0" dirty="0">
                <a:solidFill>
                  <a:schemeClr val="accent1"/>
                </a:solidFill>
                <a:latin typeface="微软雅黑" pitchFamily="34" charset="-122"/>
                <a:ea typeface="微软雅黑" pitchFamily="34" charset="-122"/>
              </a:rPr>
              <a:t>                </a:t>
            </a:r>
            <a:r>
              <a:rPr lang="en-US" altLang="zh-CN" sz="2800" i="1" kern="0" dirty="0">
                <a:solidFill>
                  <a:schemeClr val="accent1"/>
                </a:solidFill>
                <a:latin typeface="Times New Roman" panose="02020603050405020304" pitchFamily="18" charset="0"/>
                <a:ea typeface="微软雅黑" pitchFamily="34" charset="-122"/>
                <a:cs typeface="Times New Roman" panose="02020603050405020304" pitchFamily="18" charset="0"/>
              </a:rPr>
              <a:t>catalogue</a:t>
            </a:r>
            <a:endParaRPr lang="en-US" altLang="zh-CN" sz="6000" i="1" kern="0" dirty="0">
              <a:solidFill>
                <a:schemeClr val="accent1"/>
              </a:solidFill>
              <a:latin typeface="Times New Roman" panose="02020603050405020304" pitchFamily="18" charset="0"/>
              <a:ea typeface="微软雅黑" pitchFamily="34" charset="-122"/>
              <a:cs typeface="Times New Roman" panose="02020603050405020304" pitchFamily="18" charset="0"/>
            </a:endParaRPr>
          </a:p>
          <a:p>
            <a:pPr algn="r" defTabSz="685800">
              <a:defRPr/>
            </a:pPr>
            <a:endParaRPr lang="en-US" altLang="ko-KR" sz="2000" kern="0" dirty="0">
              <a:solidFill>
                <a:schemeClr val="accent1"/>
              </a:solidFill>
              <a:latin typeface="微软雅黑" pitchFamily="34" charset="-122"/>
              <a:ea typeface="微软雅黑" pitchFamily="34" charset="-122"/>
            </a:endParaRPr>
          </a:p>
        </p:txBody>
      </p:sp>
      <p:sp>
        <p:nvSpPr>
          <p:cNvPr id="27" name="任意多边形 26"/>
          <p:cNvSpPr/>
          <p:nvPr/>
        </p:nvSpPr>
        <p:spPr>
          <a:xfrm>
            <a:off x="4682682" y="2450924"/>
            <a:ext cx="1845118" cy="534043"/>
          </a:xfrm>
          <a:custGeom>
            <a:avLst/>
            <a:gdLst>
              <a:gd name="connsiteX0" fmla="*/ 0 w 1682088"/>
              <a:gd name="connsiteY0" fmla="*/ 0 h 519125"/>
              <a:gd name="connsiteX1" fmla="*/ 1682088 w 1682088"/>
              <a:gd name="connsiteY1" fmla="*/ 0 h 519125"/>
              <a:gd name="connsiteX2" fmla="*/ 1682088 w 1682088"/>
              <a:gd name="connsiteY2" fmla="*/ 519125 h 519125"/>
              <a:gd name="connsiteX3" fmla="*/ 0 w 1682088"/>
              <a:gd name="connsiteY3" fmla="*/ 519125 h 519125"/>
              <a:gd name="connsiteX4" fmla="*/ 0 w 1682088"/>
              <a:gd name="connsiteY4" fmla="*/ 0 h 519125"/>
              <a:gd name="connsiteX0" fmla="*/ 0 w 1682088"/>
              <a:gd name="connsiteY0" fmla="*/ 519125 h 610565"/>
              <a:gd name="connsiteX1" fmla="*/ 0 w 1682088"/>
              <a:gd name="connsiteY1" fmla="*/ 0 h 610565"/>
              <a:gd name="connsiteX2" fmla="*/ 1682088 w 1682088"/>
              <a:gd name="connsiteY2" fmla="*/ 0 h 610565"/>
              <a:gd name="connsiteX3" fmla="*/ 1682088 w 1682088"/>
              <a:gd name="connsiteY3" fmla="*/ 519125 h 610565"/>
              <a:gd name="connsiteX4" fmla="*/ 91440 w 1682088"/>
              <a:gd name="connsiteY4" fmla="*/ 610565 h 610565"/>
              <a:gd name="connsiteX0" fmla="*/ 0 w 1682088"/>
              <a:gd name="connsiteY0" fmla="*/ 519125 h 519125"/>
              <a:gd name="connsiteX1" fmla="*/ 0 w 1682088"/>
              <a:gd name="connsiteY1" fmla="*/ 0 h 519125"/>
              <a:gd name="connsiteX2" fmla="*/ 1682088 w 1682088"/>
              <a:gd name="connsiteY2" fmla="*/ 0 h 519125"/>
              <a:gd name="connsiteX3" fmla="*/ 1682088 w 1682088"/>
              <a:gd name="connsiteY3" fmla="*/ 519125 h 519125"/>
            </a:gdLst>
            <a:ahLst/>
            <a:cxnLst>
              <a:cxn ang="0">
                <a:pos x="connsiteX0" y="connsiteY0"/>
              </a:cxn>
              <a:cxn ang="0">
                <a:pos x="connsiteX1" y="connsiteY1"/>
              </a:cxn>
              <a:cxn ang="0">
                <a:pos x="connsiteX2" y="connsiteY2"/>
              </a:cxn>
              <a:cxn ang="0">
                <a:pos x="connsiteX3" y="connsiteY3"/>
              </a:cxn>
            </a:cxnLst>
            <a:rect l="l" t="t" r="r" b="b"/>
            <a:pathLst>
              <a:path w="1682088" h="519125">
                <a:moveTo>
                  <a:pt x="0" y="519125"/>
                </a:moveTo>
                <a:lnTo>
                  <a:pt x="0" y="0"/>
                </a:lnTo>
                <a:lnTo>
                  <a:pt x="1682088" y="0"/>
                </a:lnTo>
                <a:lnTo>
                  <a:pt x="1682088" y="519125"/>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34"/>
          <p:cNvSpPr/>
          <p:nvPr/>
        </p:nvSpPr>
        <p:spPr>
          <a:xfrm>
            <a:off x="3992486" y="2781330"/>
            <a:ext cx="2301816" cy="1478645"/>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662" h="1478645">
                <a:moveTo>
                  <a:pt x="2463662" y="1105159"/>
                </a:moveTo>
                <a:lnTo>
                  <a:pt x="2463662" y="1478645"/>
                </a:lnTo>
                <a:lnTo>
                  <a:pt x="0" y="1478645"/>
                </a:lnTo>
                <a:lnTo>
                  <a:pt x="0" y="0"/>
                </a:lnTo>
                <a:lnTo>
                  <a:pt x="877819"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37"/>
          <p:cNvSpPr/>
          <p:nvPr/>
        </p:nvSpPr>
        <p:spPr>
          <a:xfrm>
            <a:off x="8347196" y="1219620"/>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0" fmla="*/ 2463662 w 2463662"/>
              <a:gd name="connsiteY0" fmla="*/ 0 h 373486"/>
              <a:gd name="connsiteX1" fmla="*/ 2463662 w 2463662"/>
              <a:gd name="connsiteY1" fmla="*/ 373486 h 373486"/>
              <a:gd name="connsiteX2" fmla="*/ 0 w 2463662"/>
              <a:gd name="connsiteY2" fmla="*/ 373486 h 373486"/>
            </a:gdLst>
            <a:ahLst/>
            <a:cxnLst>
              <a:cxn ang="0">
                <a:pos x="connsiteX0" y="connsiteY0"/>
              </a:cxn>
              <a:cxn ang="0">
                <a:pos x="connsiteX1" y="connsiteY1"/>
              </a:cxn>
              <a:cxn ang="0">
                <a:pos x="connsiteX2" y="connsiteY2"/>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矩形 42"/>
          <p:cNvSpPr/>
          <p:nvPr/>
        </p:nvSpPr>
        <p:spPr>
          <a:xfrm>
            <a:off x="7213854" y="2442603"/>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64"/>
          <p:cNvSpPr txBox="1"/>
          <p:nvPr/>
        </p:nvSpPr>
        <p:spPr>
          <a:xfrm>
            <a:off x="7347014" y="2492110"/>
            <a:ext cx="3712007" cy="46166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02  </a:t>
            </a:r>
            <a:r>
              <a:rPr lang="zh-CN" altLang="en-US" sz="2400" b="1" dirty="0">
                <a:latin typeface="华文新魏" panose="02010800040101010101" pitchFamily="2" charset="-122"/>
                <a:ea typeface="华文新魏" panose="02010800040101010101" pitchFamily="2" charset="-122"/>
              </a:rPr>
              <a:t>模型简介及其实现</a:t>
            </a:r>
          </a:p>
        </p:txBody>
      </p:sp>
      <p:sp>
        <p:nvSpPr>
          <p:cNvPr id="45" name="任意多边形 44"/>
          <p:cNvSpPr/>
          <p:nvPr/>
        </p:nvSpPr>
        <p:spPr>
          <a:xfrm>
            <a:off x="8347194" y="2458645"/>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0" fmla="*/ 2463662 w 2463662"/>
              <a:gd name="connsiteY0" fmla="*/ 0 h 373486"/>
              <a:gd name="connsiteX1" fmla="*/ 2463662 w 2463662"/>
              <a:gd name="connsiteY1" fmla="*/ 373486 h 373486"/>
              <a:gd name="connsiteX2" fmla="*/ 0 w 2463662"/>
              <a:gd name="connsiteY2" fmla="*/ 373486 h 373486"/>
            </a:gdLst>
            <a:ahLst/>
            <a:cxnLst>
              <a:cxn ang="0">
                <a:pos x="connsiteX0" y="connsiteY0"/>
              </a:cxn>
              <a:cxn ang="0">
                <a:pos x="connsiteX1" y="connsiteY1"/>
              </a:cxn>
              <a:cxn ang="0">
                <a:pos x="connsiteX2" y="connsiteY2"/>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矩形 46"/>
          <p:cNvSpPr/>
          <p:nvPr/>
        </p:nvSpPr>
        <p:spPr>
          <a:xfrm>
            <a:off x="7213854" y="3672902"/>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64"/>
          <p:cNvSpPr txBox="1"/>
          <p:nvPr/>
        </p:nvSpPr>
        <p:spPr>
          <a:xfrm>
            <a:off x="7347014" y="3717907"/>
            <a:ext cx="3578846" cy="46166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03  </a:t>
            </a:r>
            <a:r>
              <a:rPr lang="zh-CN" altLang="en-US" sz="2400" b="1" dirty="0">
                <a:latin typeface="华文新魏" panose="02010800040101010101" pitchFamily="2" charset="-122"/>
                <a:ea typeface="华文新魏" panose="02010800040101010101" pitchFamily="2" charset="-122"/>
              </a:rPr>
              <a:t>实验设置及结果</a:t>
            </a:r>
          </a:p>
        </p:txBody>
      </p:sp>
      <p:sp>
        <p:nvSpPr>
          <p:cNvPr id="49" name="任意多边形 48"/>
          <p:cNvSpPr/>
          <p:nvPr/>
        </p:nvSpPr>
        <p:spPr>
          <a:xfrm>
            <a:off x="8347194" y="3688944"/>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0" fmla="*/ 2463662 w 2463662"/>
              <a:gd name="connsiteY0" fmla="*/ 0 h 373486"/>
              <a:gd name="connsiteX1" fmla="*/ 2463662 w 2463662"/>
              <a:gd name="connsiteY1" fmla="*/ 373486 h 373486"/>
              <a:gd name="connsiteX2" fmla="*/ 0 w 2463662"/>
              <a:gd name="connsiteY2" fmla="*/ 373486 h 373486"/>
            </a:gdLst>
            <a:ahLst/>
            <a:cxnLst>
              <a:cxn ang="0">
                <a:pos x="connsiteX0" y="connsiteY0"/>
              </a:cxn>
              <a:cxn ang="0">
                <a:pos x="connsiteX1" y="connsiteY1"/>
              </a:cxn>
              <a:cxn ang="0">
                <a:pos x="connsiteX2" y="connsiteY2"/>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1" name="矩形 50"/>
          <p:cNvSpPr/>
          <p:nvPr/>
        </p:nvSpPr>
        <p:spPr>
          <a:xfrm>
            <a:off x="7213853" y="4798068"/>
            <a:ext cx="3712007" cy="539353"/>
          </a:xfrm>
          <a:prstGeom prst="rect">
            <a:avLst/>
          </a:prstGeom>
          <a:solidFill>
            <a:srgbClr val="F6F6F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64"/>
          <p:cNvSpPr txBox="1"/>
          <p:nvPr/>
        </p:nvSpPr>
        <p:spPr>
          <a:xfrm>
            <a:off x="7347014" y="4830421"/>
            <a:ext cx="3578846" cy="461665"/>
          </a:xfrm>
          <a:prstGeom prst="rect">
            <a:avLst/>
          </a:prstGeom>
          <a:noFill/>
        </p:spPr>
        <p:txBody>
          <a:bodyPr wrap="square" rtlCol="0">
            <a:spAutoFit/>
          </a:bodyPr>
          <a:lstStyle>
            <a:defPPr>
              <a:defRPr lang="zh-CN"/>
            </a:defPPr>
            <a:lvl1pPr>
              <a:defRPr sz="1800">
                <a:solidFill>
                  <a:schemeClr val="tx1">
                    <a:lumMod val="75000"/>
                    <a:lumOff val="25000"/>
                  </a:schemeClr>
                </a:solidFill>
              </a:defRPr>
            </a:lvl1pPr>
          </a:lstStyle>
          <a:p>
            <a:pPr fontAlgn="ctr"/>
            <a:r>
              <a:rPr lang="en-US" altLang="zh-CN" dirty="0">
                <a:latin typeface="微软雅黑" panose="020B0503020204020204" pitchFamily="34" charset="-122"/>
                <a:ea typeface="微软雅黑" panose="020B0503020204020204" pitchFamily="34" charset="-122"/>
              </a:rPr>
              <a:t>PART 04  </a:t>
            </a:r>
            <a:r>
              <a:rPr lang="zh-CN" altLang="en-US" sz="2400" b="1" dirty="0">
                <a:latin typeface="华文新魏" panose="02010800040101010101" pitchFamily="2" charset="-122"/>
                <a:ea typeface="华文新魏" panose="02010800040101010101" pitchFamily="2" charset="-122"/>
              </a:rPr>
              <a:t>总结</a:t>
            </a:r>
          </a:p>
        </p:txBody>
      </p:sp>
      <p:sp>
        <p:nvSpPr>
          <p:cNvPr id="53" name="任意多边形 52"/>
          <p:cNvSpPr/>
          <p:nvPr/>
        </p:nvSpPr>
        <p:spPr>
          <a:xfrm>
            <a:off x="8347194" y="4820871"/>
            <a:ext cx="2578666" cy="539353"/>
          </a:xfrm>
          <a:custGeom>
            <a:avLst/>
            <a:gdLst>
              <a:gd name="connsiteX0" fmla="*/ 0 w 2463662"/>
              <a:gd name="connsiteY0" fmla="*/ 0 h 1478645"/>
              <a:gd name="connsiteX1" fmla="*/ 877819 w 2463662"/>
              <a:gd name="connsiteY1" fmla="*/ 0 h 1478645"/>
              <a:gd name="connsiteX2" fmla="*/ 877819 w 2463662"/>
              <a:gd name="connsiteY2" fmla="*/ 1105159 h 1478645"/>
              <a:gd name="connsiteX3" fmla="*/ 2463662 w 2463662"/>
              <a:gd name="connsiteY3" fmla="*/ 1105159 h 1478645"/>
              <a:gd name="connsiteX4" fmla="*/ 2463662 w 2463662"/>
              <a:gd name="connsiteY4" fmla="*/ 1478645 h 1478645"/>
              <a:gd name="connsiteX5" fmla="*/ 0 w 2463662"/>
              <a:gd name="connsiteY5" fmla="*/ 1478645 h 1478645"/>
              <a:gd name="connsiteX6" fmla="*/ 0 w 2463662"/>
              <a:gd name="connsiteY6" fmla="*/ 0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6" fmla="*/ 969259 w 2463662"/>
              <a:gd name="connsiteY6" fmla="*/ 1196599 h 1478645"/>
              <a:gd name="connsiteX0" fmla="*/ 877819 w 2463662"/>
              <a:gd name="connsiteY0" fmla="*/ 1105159 h 1478645"/>
              <a:gd name="connsiteX1" fmla="*/ 2463662 w 2463662"/>
              <a:gd name="connsiteY1" fmla="*/ 1105159 h 1478645"/>
              <a:gd name="connsiteX2" fmla="*/ 2463662 w 2463662"/>
              <a:gd name="connsiteY2" fmla="*/ 1478645 h 1478645"/>
              <a:gd name="connsiteX3" fmla="*/ 0 w 2463662"/>
              <a:gd name="connsiteY3" fmla="*/ 1478645 h 1478645"/>
              <a:gd name="connsiteX4" fmla="*/ 0 w 2463662"/>
              <a:gd name="connsiteY4" fmla="*/ 0 h 1478645"/>
              <a:gd name="connsiteX5" fmla="*/ 877819 w 2463662"/>
              <a:gd name="connsiteY5"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4" fmla="*/ 877819 w 2463662"/>
              <a:gd name="connsiteY4" fmla="*/ 0 h 1478645"/>
              <a:gd name="connsiteX0" fmla="*/ 2463662 w 2463662"/>
              <a:gd name="connsiteY0" fmla="*/ 1105159 h 1478645"/>
              <a:gd name="connsiteX1" fmla="*/ 2463662 w 2463662"/>
              <a:gd name="connsiteY1" fmla="*/ 1478645 h 1478645"/>
              <a:gd name="connsiteX2" fmla="*/ 0 w 2463662"/>
              <a:gd name="connsiteY2" fmla="*/ 1478645 h 1478645"/>
              <a:gd name="connsiteX3" fmla="*/ 0 w 2463662"/>
              <a:gd name="connsiteY3" fmla="*/ 0 h 1478645"/>
              <a:gd name="connsiteX0" fmla="*/ 2463662 w 2463662"/>
              <a:gd name="connsiteY0" fmla="*/ 0 h 373486"/>
              <a:gd name="connsiteX1" fmla="*/ 2463662 w 2463662"/>
              <a:gd name="connsiteY1" fmla="*/ 373486 h 373486"/>
              <a:gd name="connsiteX2" fmla="*/ 0 w 2463662"/>
              <a:gd name="connsiteY2" fmla="*/ 373486 h 373486"/>
            </a:gdLst>
            <a:ahLst/>
            <a:cxnLst>
              <a:cxn ang="0">
                <a:pos x="connsiteX0" y="connsiteY0"/>
              </a:cxn>
              <a:cxn ang="0">
                <a:pos x="connsiteX1" y="connsiteY1"/>
              </a:cxn>
              <a:cxn ang="0">
                <a:pos x="connsiteX2" y="connsiteY2"/>
              </a:cxn>
            </a:cxnLst>
            <a:rect l="l" t="t" r="r" b="b"/>
            <a:pathLst>
              <a:path w="2463662" h="373486">
                <a:moveTo>
                  <a:pt x="2463662" y="0"/>
                </a:moveTo>
                <a:lnTo>
                  <a:pt x="2463662" y="373486"/>
                </a:lnTo>
                <a:lnTo>
                  <a:pt x="0" y="373486"/>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4" name="图片 23">
            <a:extLst>
              <a:ext uri="{FF2B5EF4-FFF2-40B4-BE49-F238E27FC236}">
                <a16:creationId xmlns:a16="http://schemas.microsoft.com/office/drawing/2014/main" id="{D503B843-48B4-4571-9BA5-CC1E13EBD2B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7000"/>
                    </a14:imgEffect>
                    <a14:imgEffect>
                      <a14:colorTemperature colorTemp="5396"/>
                    </a14:imgEffect>
                    <a14:imgEffect>
                      <a14:saturation sat="92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405577" y="542028"/>
            <a:ext cx="4854762" cy="6798379"/>
          </a:xfrm>
          <a:prstGeom prst="rect">
            <a:avLst/>
          </a:prstGeom>
          <a:effectLst>
            <a:outerShdw blurRad="50800" dist="1066800" dir="15840000" sx="1000" sy="1000" algn="ctr" rotWithShape="0">
              <a:srgbClr val="000000">
                <a:alpha val="0"/>
              </a:srgbClr>
            </a:outerShdw>
            <a:reflection blurRad="88900" stA="97000" endPos="65000" dist="50800" dir="5400000" sy="-100000" algn="bl" rotWithShape="0"/>
          </a:effectLst>
        </p:spPr>
      </p:pic>
    </p:spTree>
    <p:extLst>
      <p:ext uri="{BB962C8B-B14F-4D97-AF65-F5344CB8AC3E}">
        <p14:creationId xmlns:p14="http://schemas.microsoft.com/office/powerpoint/2010/main" val="2063282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350" fill="hold"/>
                                            <p:tgtEl>
                                              <p:spTgt spid="27"/>
                                            </p:tgtEl>
                                            <p:attrNameLst>
                                              <p:attrName>ppt_w</p:attrName>
                                            </p:attrNameLst>
                                          </p:cBhvr>
                                          <p:tavLst>
                                            <p:tav tm="0">
                                              <p:val>
                                                <p:fltVal val="0"/>
                                              </p:val>
                                            </p:tav>
                                            <p:tav tm="100000">
                                              <p:val>
                                                <p:strVal val="#ppt_w"/>
                                              </p:val>
                                            </p:tav>
                                          </p:tavLst>
                                        </p:anim>
                                        <p:anim calcmode="lin" valueType="num">
                                          <p:cBhvr>
                                            <p:cTn id="8" dur="350" fill="hold"/>
                                            <p:tgtEl>
                                              <p:spTgt spid="27"/>
                                            </p:tgtEl>
                                            <p:attrNameLst>
                                              <p:attrName>ppt_h</p:attrName>
                                            </p:attrNameLst>
                                          </p:cBhvr>
                                          <p:tavLst>
                                            <p:tav tm="0">
                                              <p:val>
                                                <p:fltVal val="0"/>
                                              </p:val>
                                            </p:tav>
                                            <p:tav tm="100000">
                                              <p:val>
                                                <p:strVal val="#ppt_h"/>
                                              </p:val>
                                            </p:tav>
                                          </p:tavLst>
                                        </p:anim>
                                        <p:anim calcmode="lin" valueType="num">
                                          <p:cBhvr>
                                            <p:cTn id="9" dur="350" fill="hold"/>
                                            <p:tgtEl>
                                              <p:spTgt spid="27"/>
                                            </p:tgtEl>
                                            <p:attrNameLst>
                                              <p:attrName>style.rotation</p:attrName>
                                            </p:attrNameLst>
                                          </p:cBhvr>
                                          <p:tavLst>
                                            <p:tav tm="0">
                                              <p:val>
                                                <p:fltVal val="360"/>
                                              </p:val>
                                            </p:tav>
                                            <p:tav tm="100000">
                                              <p:val>
                                                <p:fltVal val="0"/>
                                              </p:val>
                                            </p:tav>
                                          </p:tavLst>
                                        </p:anim>
                                        <p:animEffect transition="in" filter="fade">
                                          <p:cBhvr>
                                            <p:cTn id="10" dur="350"/>
                                            <p:tgtEl>
                                              <p:spTgt spid="27"/>
                                            </p:tgtEl>
                                          </p:cBhvr>
                                        </p:animEffect>
                                      </p:childTnLst>
                                    </p:cTn>
                                  </p:par>
                                  <p:par>
                                    <p:cTn id="11" presetID="23" presetClass="entr" presetSubtype="32" fill="hold" grpId="0" nodeType="withEffect">
                                      <p:stCondLst>
                                        <p:cond delay="350"/>
                                      </p:stCondLst>
                                      <p:childTnLst>
                                        <p:set>
                                          <p:cBhvr>
                                            <p:cTn id="12" dur="1" fill="hold">
                                              <p:stCondLst>
                                                <p:cond delay="0"/>
                                              </p:stCondLst>
                                            </p:cTn>
                                            <p:tgtEl>
                                              <p:spTgt spid="35"/>
                                            </p:tgtEl>
                                            <p:attrNameLst>
                                              <p:attrName>style.visibility</p:attrName>
                                            </p:attrNameLst>
                                          </p:cBhvr>
                                          <p:to>
                                            <p:strVal val="visible"/>
                                          </p:to>
                                        </p:set>
                                        <p:anim calcmode="lin" valueType="num">
                                          <p:cBhvr>
                                            <p:cTn id="13" dur="350" fill="hold"/>
                                            <p:tgtEl>
                                              <p:spTgt spid="35"/>
                                            </p:tgtEl>
                                            <p:attrNameLst>
                                              <p:attrName>ppt_w</p:attrName>
                                            </p:attrNameLst>
                                          </p:cBhvr>
                                          <p:tavLst>
                                            <p:tav tm="0">
                                              <p:val>
                                                <p:strVal val="4*#ppt_w"/>
                                              </p:val>
                                            </p:tav>
                                            <p:tav tm="100000">
                                              <p:val>
                                                <p:strVal val="#ppt_w"/>
                                              </p:val>
                                            </p:tav>
                                          </p:tavLst>
                                        </p:anim>
                                        <p:anim calcmode="lin" valueType="num">
                                          <p:cBhvr>
                                            <p:cTn id="14" dur="350" fill="hold"/>
                                            <p:tgtEl>
                                              <p:spTgt spid="35"/>
                                            </p:tgtEl>
                                            <p:attrNameLst>
                                              <p:attrName>ppt_h</p:attrName>
                                            </p:attrNameLst>
                                          </p:cBhvr>
                                          <p:tavLst>
                                            <p:tav tm="0">
                                              <p:val>
                                                <p:strVal val="4*#ppt_h"/>
                                              </p:val>
                                            </p:tav>
                                            <p:tav tm="100000">
                                              <p:val>
                                                <p:strVal val="#ppt_h"/>
                                              </p:val>
                                            </p:tav>
                                          </p:tavLst>
                                        </p:anim>
                                      </p:childTnLst>
                                    </p:cTn>
                                  </p:par>
                                </p:childTnLst>
                              </p:cTn>
                            </p:par>
                            <p:par>
                              <p:cTn id="15" fill="hold">
                                <p:stCondLst>
                                  <p:cond delay="700"/>
                                </p:stCondLst>
                                <p:childTnLst>
                                  <p:par>
                                    <p:cTn id="16" presetID="9"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par>
                              <p:cTn id="19" fill="hold">
                                <p:stCondLst>
                                  <p:cond delay="1200"/>
                                </p:stCondLst>
                                <p:childTnLst>
                                  <p:par>
                                    <p:cTn id="20" presetID="2" presetClass="entr" presetSubtype="2" fill="hold" grpId="0" nodeType="afterEffect" p14:presetBounceEnd="42000">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14:bounceEnd="42000">
                                          <p:cBhvr additive="base">
                                            <p:cTn id="22" dur="500" fill="hold"/>
                                            <p:tgtEl>
                                              <p:spTgt spid="14"/>
                                            </p:tgtEl>
                                            <p:attrNameLst>
                                              <p:attrName>ppt_x</p:attrName>
                                            </p:attrNameLst>
                                          </p:cBhvr>
                                          <p:tavLst>
                                            <p:tav tm="0">
                                              <p:val>
                                                <p:strVal val="1+#ppt_w/2"/>
                                              </p:val>
                                            </p:tav>
                                            <p:tav tm="100000">
                                              <p:val>
                                                <p:strVal val="#ppt_x"/>
                                              </p:val>
                                            </p:tav>
                                          </p:tavLst>
                                        </p:anim>
                                        <p:anim calcmode="lin" valueType="num" p14:bounceEnd="42000">
                                          <p:cBhvr additive="base">
                                            <p:cTn id="23" dur="500" fill="hold"/>
                                            <p:tgtEl>
                                              <p:spTgt spid="14"/>
                                            </p:tgtEl>
                                            <p:attrNameLst>
                                              <p:attrName>ppt_y</p:attrName>
                                            </p:attrNameLst>
                                          </p:cBhvr>
                                          <p:tavLst>
                                            <p:tav tm="0">
                                              <p:val>
                                                <p:strVal val="#ppt_y"/>
                                              </p:val>
                                            </p:tav>
                                            <p:tav tm="100000">
                                              <p:val>
                                                <p:strVal val="#ppt_y"/>
                                              </p:val>
                                            </p:tav>
                                          </p:tavLst>
                                        </p:anim>
                                      </p:childTnLst>
                                    </p:cTn>
                                  </p:par>
                                </p:childTnLst>
                              </p:cTn>
                            </p:par>
                            <p:par>
                              <p:cTn id="24" fill="hold">
                                <p:stCondLst>
                                  <p:cond delay="17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200"/>
                                </p:stCondLst>
                                <p:childTnLst>
                                  <p:par>
                                    <p:cTn id="29" presetID="18" presetClass="entr" presetSubtype="12"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strips(downLeft)">
                                          <p:cBhvr>
                                            <p:cTn id="31" dur="400"/>
                                            <p:tgtEl>
                                              <p:spTgt spid="38"/>
                                            </p:tgtEl>
                                          </p:cBhvr>
                                        </p:animEffect>
                                      </p:childTnLst>
                                    </p:cTn>
                                  </p:par>
                                </p:childTnLst>
                              </p:cTn>
                            </p:par>
                            <p:par>
                              <p:cTn id="32" fill="hold">
                                <p:stCondLst>
                                  <p:cond delay="2600"/>
                                </p:stCondLst>
                                <p:childTnLst>
                                  <p:par>
                                    <p:cTn id="33" presetID="2" presetClass="entr" presetSubtype="2" fill="hold" grpId="0" nodeType="afterEffect" p14:presetBounceEnd="42000">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14:bounceEnd="42000">
                                          <p:cBhvr additive="base">
                                            <p:cTn id="35" dur="500" fill="hold"/>
                                            <p:tgtEl>
                                              <p:spTgt spid="43"/>
                                            </p:tgtEl>
                                            <p:attrNameLst>
                                              <p:attrName>ppt_x</p:attrName>
                                            </p:attrNameLst>
                                          </p:cBhvr>
                                          <p:tavLst>
                                            <p:tav tm="0">
                                              <p:val>
                                                <p:strVal val="1+#ppt_w/2"/>
                                              </p:val>
                                            </p:tav>
                                            <p:tav tm="100000">
                                              <p:val>
                                                <p:strVal val="#ppt_x"/>
                                              </p:val>
                                            </p:tav>
                                          </p:tavLst>
                                        </p:anim>
                                        <p:anim calcmode="lin" valueType="num" p14:bounceEnd="42000">
                                          <p:cBhvr additive="base">
                                            <p:cTn id="36" dur="500" fill="hold"/>
                                            <p:tgtEl>
                                              <p:spTgt spid="43"/>
                                            </p:tgtEl>
                                            <p:attrNameLst>
                                              <p:attrName>ppt_y</p:attrName>
                                            </p:attrNameLst>
                                          </p:cBhvr>
                                          <p:tavLst>
                                            <p:tav tm="0">
                                              <p:val>
                                                <p:strVal val="#ppt_y"/>
                                              </p:val>
                                            </p:tav>
                                            <p:tav tm="100000">
                                              <p:val>
                                                <p:strVal val="#ppt_y"/>
                                              </p:val>
                                            </p:tav>
                                          </p:tavLst>
                                        </p:anim>
                                      </p:childTnLst>
                                    </p:cTn>
                                  </p:par>
                                </p:childTnLst>
                              </p:cTn>
                            </p:par>
                            <p:par>
                              <p:cTn id="37" fill="hold">
                                <p:stCondLst>
                                  <p:cond delay="3100"/>
                                </p:stCondLst>
                                <p:childTnLst>
                                  <p:par>
                                    <p:cTn id="38" presetID="22" presetClass="entr" presetSubtype="8"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500"/>
                                            <p:tgtEl>
                                              <p:spTgt spid="44"/>
                                            </p:tgtEl>
                                          </p:cBhvr>
                                        </p:animEffect>
                                      </p:childTnLst>
                                    </p:cTn>
                                  </p:par>
                                </p:childTnLst>
                              </p:cTn>
                            </p:par>
                            <p:par>
                              <p:cTn id="41" fill="hold">
                                <p:stCondLst>
                                  <p:cond delay="3600"/>
                                </p:stCondLst>
                                <p:childTnLst>
                                  <p:par>
                                    <p:cTn id="42" presetID="18" presetClass="entr" presetSubtype="12"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strips(downLeft)">
                                          <p:cBhvr>
                                            <p:cTn id="44" dur="400"/>
                                            <p:tgtEl>
                                              <p:spTgt spid="45"/>
                                            </p:tgtEl>
                                          </p:cBhvr>
                                        </p:animEffect>
                                      </p:childTnLst>
                                    </p:cTn>
                                  </p:par>
                                </p:childTnLst>
                              </p:cTn>
                            </p:par>
                            <p:par>
                              <p:cTn id="45" fill="hold">
                                <p:stCondLst>
                                  <p:cond delay="4000"/>
                                </p:stCondLst>
                                <p:childTnLst>
                                  <p:par>
                                    <p:cTn id="46" presetID="2" presetClass="entr" presetSubtype="2" fill="hold" grpId="0" nodeType="afterEffect" p14:presetBounceEnd="42000">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14:bounceEnd="42000">
                                          <p:cBhvr additive="base">
                                            <p:cTn id="48" dur="500" fill="hold"/>
                                            <p:tgtEl>
                                              <p:spTgt spid="47"/>
                                            </p:tgtEl>
                                            <p:attrNameLst>
                                              <p:attrName>ppt_x</p:attrName>
                                            </p:attrNameLst>
                                          </p:cBhvr>
                                          <p:tavLst>
                                            <p:tav tm="0">
                                              <p:val>
                                                <p:strVal val="1+#ppt_w/2"/>
                                              </p:val>
                                            </p:tav>
                                            <p:tav tm="100000">
                                              <p:val>
                                                <p:strVal val="#ppt_x"/>
                                              </p:val>
                                            </p:tav>
                                          </p:tavLst>
                                        </p:anim>
                                        <p:anim calcmode="lin" valueType="num" p14:bounceEnd="42000">
                                          <p:cBhvr additive="base">
                                            <p:cTn id="49" dur="500" fill="hold"/>
                                            <p:tgtEl>
                                              <p:spTgt spid="47"/>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500"/>
                                            <p:tgtEl>
                                              <p:spTgt spid="48"/>
                                            </p:tgtEl>
                                          </p:cBhvr>
                                        </p:animEffect>
                                      </p:childTnLst>
                                    </p:cTn>
                                  </p:par>
                                </p:childTnLst>
                              </p:cTn>
                            </p:par>
                            <p:par>
                              <p:cTn id="54" fill="hold">
                                <p:stCondLst>
                                  <p:cond delay="5000"/>
                                </p:stCondLst>
                                <p:childTnLst>
                                  <p:par>
                                    <p:cTn id="55" presetID="18" presetClass="entr" presetSubtype="12"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strips(downLeft)">
                                          <p:cBhvr>
                                            <p:cTn id="57" dur="400"/>
                                            <p:tgtEl>
                                              <p:spTgt spid="49"/>
                                            </p:tgtEl>
                                          </p:cBhvr>
                                        </p:animEffect>
                                      </p:childTnLst>
                                    </p:cTn>
                                  </p:par>
                                </p:childTnLst>
                              </p:cTn>
                            </p:par>
                            <p:par>
                              <p:cTn id="58" fill="hold">
                                <p:stCondLst>
                                  <p:cond delay="5400"/>
                                </p:stCondLst>
                                <p:childTnLst>
                                  <p:par>
                                    <p:cTn id="59" presetID="2" presetClass="entr" presetSubtype="2" fill="hold" grpId="0" nodeType="afterEffect" p14:presetBounceEnd="42000">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14:bounceEnd="42000">
                                          <p:cBhvr additive="base">
                                            <p:cTn id="61" dur="500" fill="hold"/>
                                            <p:tgtEl>
                                              <p:spTgt spid="51"/>
                                            </p:tgtEl>
                                            <p:attrNameLst>
                                              <p:attrName>ppt_x</p:attrName>
                                            </p:attrNameLst>
                                          </p:cBhvr>
                                          <p:tavLst>
                                            <p:tav tm="0">
                                              <p:val>
                                                <p:strVal val="1+#ppt_w/2"/>
                                              </p:val>
                                            </p:tav>
                                            <p:tav tm="100000">
                                              <p:val>
                                                <p:strVal val="#ppt_x"/>
                                              </p:val>
                                            </p:tav>
                                          </p:tavLst>
                                        </p:anim>
                                        <p:anim calcmode="lin" valueType="num" p14:bounceEnd="42000">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5900"/>
                                </p:stCondLst>
                                <p:childTnLst>
                                  <p:par>
                                    <p:cTn id="64" presetID="22" presetClass="entr" presetSubtype="8"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childTnLst>
                              </p:cTn>
                            </p:par>
                            <p:par>
                              <p:cTn id="67" fill="hold">
                                <p:stCondLst>
                                  <p:cond delay="6400"/>
                                </p:stCondLst>
                                <p:childTnLst>
                                  <p:par>
                                    <p:cTn id="68" presetID="18" presetClass="entr" presetSubtype="12" fill="hold" grpId="0"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strips(downLeft)">
                                          <p:cBhvr>
                                            <p:cTn id="70" dur="4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18" grpId="0"/>
          <p:bldP spid="27" grpId="0" animBg="1"/>
          <p:bldP spid="35" grpId="0" animBg="1"/>
          <p:bldP spid="38" grpId="0" animBg="1"/>
          <p:bldP spid="43" grpId="0" animBg="1"/>
          <p:bldP spid="44" grpId="0"/>
          <p:bldP spid="45" grpId="0" animBg="1"/>
          <p:bldP spid="47" grpId="0" animBg="1"/>
          <p:bldP spid="48" grpId="0"/>
          <p:bldP spid="49" grpId="0" animBg="1"/>
          <p:bldP spid="51" grpId="0" animBg="1"/>
          <p:bldP spid="52" grpId="0"/>
          <p:bldP spid="5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350" fill="hold"/>
                                            <p:tgtEl>
                                              <p:spTgt spid="27"/>
                                            </p:tgtEl>
                                            <p:attrNameLst>
                                              <p:attrName>ppt_w</p:attrName>
                                            </p:attrNameLst>
                                          </p:cBhvr>
                                          <p:tavLst>
                                            <p:tav tm="0">
                                              <p:val>
                                                <p:fltVal val="0"/>
                                              </p:val>
                                            </p:tav>
                                            <p:tav tm="100000">
                                              <p:val>
                                                <p:strVal val="#ppt_w"/>
                                              </p:val>
                                            </p:tav>
                                          </p:tavLst>
                                        </p:anim>
                                        <p:anim calcmode="lin" valueType="num">
                                          <p:cBhvr>
                                            <p:cTn id="8" dur="350" fill="hold"/>
                                            <p:tgtEl>
                                              <p:spTgt spid="27"/>
                                            </p:tgtEl>
                                            <p:attrNameLst>
                                              <p:attrName>ppt_h</p:attrName>
                                            </p:attrNameLst>
                                          </p:cBhvr>
                                          <p:tavLst>
                                            <p:tav tm="0">
                                              <p:val>
                                                <p:fltVal val="0"/>
                                              </p:val>
                                            </p:tav>
                                            <p:tav tm="100000">
                                              <p:val>
                                                <p:strVal val="#ppt_h"/>
                                              </p:val>
                                            </p:tav>
                                          </p:tavLst>
                                        </p:anim>
                                        <p:anim calcmode="lin" valueType="num">
                                          <p:cBhvr>
                                            <p:cTn id="9" dur="350" fill="hold"/>
                                            <p:tgtEl>
                                              <p:spTgt spid="27"/>
                                            </p:tgtEl>
                                            <p:attrNameLst>
                                              <p:attrName>style.rotation</p:attrName>
                                            </p:attrNameLst>
                                          </p:cBhvr>
                                          <p:tavLst>
                                            <p:tav tm="0">
                                              <p:val>
                                                <p:fltVal val="360"/>
                                              </p:val>
                                            </p:tav>
                                            <p:tav tm="100000">
                                              <p:val>
                                                <p:fltVal val="0"/>
                                              </p:val>
                                            </p:tav>
                                          </p:tavLst>
                                        </p:anim>
                                        <p:animEffect transition="in" filter="fade">
                                          <p:cBhvr>
                                            <p:cTn id="10" dur="350"/>
                                            <p:tgtEl>
                                              <p:spTgt spid="27"/>
                                            </p:tgtEl>
                                          </p:cBhvr>
                                        </p:animEffect>
                                      </p:childTnLst>
                                    </p:cTn>
                                  </p:par>
                                  <p:par>
                                    <p:cTn id="11" presetID="23" presetClass="entr" presetSubtype="32" fill="hold" grpId="0" nodeType="withEffect">
                                      <p:stCondLst>
                                        <p:cond delay="350"/>
                                      </p:stCondLst>
                                      <p:childTnLst>
                                        <p:set>
                                          <p:cBhvr>
                                            <p:cTn id="12" dur="1" fill="hold">
                                              <p:stCondLst>
                                                <p:cond delay="0"/>
                                              </p:stCondLst>
                                            </p:cTn>
                                            <p:tgtEl>
                                              <p:spTgt spid="35"/>
                                            </p:tgtEl>
                                            <p:attrNameLst>
                                              <p:attrName>style.visibility</p:attrName>
                                            </p:attrNameLst>
                                          </p:cBhvr>
                                          <p:to>
                                            <p:strVal val="visible"/>
                                          </p:to>
                                        </p:set>
                                        <p:anim calcmode="lin" valueType="num">
                                          <p:cBhvr>
                                            <p:cTn id="13" dur="350" fill="hold"/>
                                            <p:tgtEl>
                                              <p:spTgt spid="35"/>
                                            </p:tgtEl>
                                            <p:attrNameLst>
                                              <p:attrName>ppt_w</p:attrName>
                                            </p:attrNameLst>
                                          </p:cBhvr>
                                          <p:tavLst>
                                            <p:tav tm="0">
                                              <p:val>
                                                <p:strVal val="4*#ppt_w"/>
                                              </p:val>
                                            </p:tav>
                                            <p:tav tm="100000">
                                              <p:val>
                                                <p:strVal val="#ppt_w"/>
                                              </p:val>
                                            </p:tav>
                                          </p:tavLst>
                                        </p:anim>
                                        <p:anim calcmode="lin" valueType="num">
                                          <p:cBhvr>
                                            <p:cTn id="14" dur="350" fill="hold"/>
                                            <p:tgtEl>
                                              <p:spTgt spid="35"/>
                                            </p:tgtEl>
                                            <p:attrNameLst>
                                              <p:attrName>ppt_h</p:attrName>
                                            </p:attrNameLst>
                                          </p:cBhvr>
                                          <p:tavLst>
                                            <p:tav tm="0">
                                              <p:val>
                                                <p:strVal val="4*#ppt_h"/>
                                              </p:val>
                                            </p:tav>
                                            <p:tav tm="100000">
                                              <p:val>
                                                <p:strVal val="#ppt_h"/>
                                              </p:val>
                                            </p:tav>
                                          </p:tavLst>
                                        </p:anim>
                                      </p:childTnLst>
                                    </p:cTn>
                                  </p:par>
                                </p:childTnLst>
                              </p:cTn>
                            </p:par>
                            <p:par>
                              <p:cTn id="15" fill="hold">
                                <p:stCondLst>
                                  <p:cond delay="700"/>
                                </p:stCondLst>
                                <p:childTnLst>
                                  <p:par>
                                    <p:cTn id="16" presetID="9"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par>
                              <p:cTn id="19" fill="hold">
                                <p:stCondLst>
                                  <p:cond delay="1200"/>
                                </p:stCondLst>
                                <p:childTnLst>
                                  <p:par>
                                    <p:cTn id="20" presetID="2" presetClass="entr" presetSubtype="2"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1+#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childTnLst>
                              </p:cTn>
                            </p:par>
                            <p:par>
                              <p:cTn id="24" fill="hold">
                                <p:stCondLst>
                                  <p:cond delay="170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200"/>
                                </p:stCondLst>
                                <p:childTnLst>
                                  <p:par>
                                    <p:cTn id="29" presetID="18" presetClass="entr" presetSubtype="12"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strips(downLeft)">
                                          <p:cBhvr>
                                            <p:cTn id="31" dur="400"/>
                                            <p:tgtEl>
                                              <p:spTgt spid="38"/>
                                            </p:tgtEl>
                                          </p:cBhvr>
                                        </p:animEffect>
                                      </p:childTnLst>
                                    </p:cTn>
                                  </p:par>
                                </p:childTnLst>
                              </p:cTn>
                            </p:par>
                            <p:par>
                              <p:cTn id="32" fill="hold">
                                <p:stCondLst>
                                  <p:cond delay="2600"/>
                                </p:stCondLst>
                                <p:childTnLst>
                                  <p:par>
                                    <p:cTn id="33" presetID="2" presetClass="entr" presetSubtype="2"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1+#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childTnLst>
                              </p:cTn>
                            </p:par>
                            <p:par>
                              <p:cTn id="37" fill="hold">
                                <p:stCondLst>
                                  <p:cond delay="3100"/>
                                </p:stCondLst>
                                <p:childTnLst>
                                  <p:par>
                                    <p:cTn id="38" presetID="22" presetClass="entr" presetSubtype="8"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left)">
                                          <p:cBhvr>
                                            <p:cTn id="40" dur="500"/>
                                            <p:tgtEl>
                                              <p:spTgt spid="44"/>
                                            </p:tgtEl>
                                          </p:cBhvr>
                                        </p:animEffect>
                                      </p:childTnLst>
                                    </p:cTn>
                                  </p:par>
                                </p:childTnLst>
                              </p:cTn>
                            </p:par>
                            <p:par>
                              <p:cTn id="41" fill="hold">
                                <p:stCondLst>
                                  <p:cond delay="3600"/>
                                </p:stCondLst>
                                <p:childTnLst>
                                  <p:par>
                                    <p:cTn id="42" presetID="18" presetClass="entr" presetSubtype="12"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strips(downLeft)">
                                          <p:cBhvr>
                                            <p:cTn id="44" dur="400"/>
                                            <p:tgtEl>
                                              <p:spTgt spid="45"/>
                                            </p:tgtEl>
                                          </p:cBhvr>
                                        </p:animEffect>
                                      </p:childTnLst>
                                    </p:cTn>
                                  </p:par>
                                </p:childTnLst>
                              </p:cTn>
                            </p:par>
                            <p:par>
                              <p:cTn id="45" fill="hold">
                                <p:stCondLst>
                                  <p:cond delay="4000"/>
                                </p:stCondLst>
                                <p:childTnLst>
                                  <p:par>
                                    <p:cTn id="46" presetID="2" presetClass="entr" presetSubtype="2"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1+#ppt_w/2"/>
                                              </p:val>
                                            </p:tav>
                                            <p:tav tm="100000">
                                              <p:val>
                                                <p:strVal val="#ppt_x"/>
                                              </p:val>
                                            </p:tav>
                                          </p:tavLst>
                                        </p:anim>
                                        <p:anim calcmode="lin" valueType="num">
                                          <p:cBhvr additive="base">
                                            <p:cTn id="49" dur="500" fill="hold"/>
                                            <p:tgtEl>
                                              <p:spTgt spid="47"/>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500"/>
                                            <p:tgtEl>
                                              <p:spTgt spid="48"/>
                                            </p:tgtEl>
                                          </p:cBhvr>
                                        </p:animEffect>
                                      </p:childTnLst>
                                    </p:cTn>
                                  </p:par>
                                </p:childTnLst>
                              </p:cTn>
                            </p:par>
                            <p:par>
                              <p:cTn id="54" fill="hold">
                                <p:stCondLst>
                                  <p:cond delay="5000"/>
                                </p:stCondLst>
                                <p:childTnLst>
                                  <p:par>
                                    <p:cTn id="55" presetID="18" presetClass="entr" presetSubtype="12"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strips(downLeft)">
                                          <p:cBhvr>
                                            <p:cTn id="57" dur="400"/>
                                            <p:tgtEl>
                                              <p:spTgt spid="49"/>
                                            </p:tgtEl>
                                          </p:cBhvr>
                                        </p:animEffect>
                                      </p:childTnLst>
                                    </p:cTn>
                                  </p:par>
                                </p:childTnLst>
                              </p:cTn>
                            </p:par>
                            <p:par>
                              <p:cTn id="58" fill="hold">
                                <p:stCondLst>
                                  <p:cond delay="5400"/>
                                </p:stCondLst>
                                <p:childTnLst>
                                  <p:par>
                                    <p:cTn id="59" presetID="2" presetClass="entr" presetSubtype="2" fill="hold" grpId="0" nodeType="after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1+#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5900"/>
                                </p:stCondLst>
                                <p:childTnLst>
                                  <p:par>
                                    <p:cTn id="64" presetID="22" presetClass="entr" presetSubtype="8"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childTnLst>
                              </p:cTn>
                            </p:par>
                            <p:par>
                              <p:cTn id="67" fill="hold">
                                <p:stCondLst>
                                  <p:cond delay="6400"/>
                                </p:stCondLst>
                                <p:childTnLst>
                                  <p:par>
                                    <p:cTn id="68" presetID="18" presetClass="entr" presetSubtype="12" fill="hold" grpId="0"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strips(downLeft)">
                                          <p:cBhvr>
                                            <p:cTn id="70" dur="4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P spid="18" grpId="0"/>
          <p:bldP spid="27" grpId="0" animBg="1"/>
          <p:bldP spid="35" grpId="0" animBg="1"/>
          <p:bldP spid="38" grpId="0" animBg="1"/>
          <p:bldP spid="43" grpId="0" animBg="1"/>
          <p:bldP spid="44" grpId="0"/>
          <p:bldP spid="45" grpId="0" animBg="1"/>
          <p:bldP spid="47" grpId="0" animBg="1"/>
          <p:bldP spid="48" grpId="0"/>
          <p:bldP spid="49" grpId="0" animBg="1"/>
          <p:bldP spid="51" grpId="0" animBg="1"/>
          <p:bldP spid="52" grpId="0"/>
          <p:bldP spid="53"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436A9AE-31C9-7B96-747D-7BF1DB423CB5}"/>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23878" y="-981030"/>
            <a:ext cx="4067175" cy="4067175"/>
          </a:xfrm>
          <a:prstGeom prst="rect">
            <a:avLst/>
          </a:prstGeom>
        </p:spPr>
      </p:pic>
      <p:sp>
        <p:nvSpPr>
          <p:cNvPr id="15" name="文本框 14"/>
          <p:cNvSpPr txBox="1"/>
          <p:nvPr/>
        </p:nvSpPr>
        <p:spPr>
          <a:xfrm>
            <a:off x="5349578" y="3980709"/>
            <a:ext cx="1415772" cy="830997"/>
          </a:xfrm>
          <a:prstGeom prst="rect">
            <a:avLst/>
          </a:prstGeom>
          <a:noFill/>
        </p:spPr>
        <p:txBody>
          <a:bodyPr vert="horz" wrap="none" rtlCol="0" anchor="ctr">
            <a:spAutoFit/>
          </a:bodyPr>
          <a:lstStyle/>
          <a:p>
            <a:pPr algn="ctr"/>
            <a:r>
              <a:rPr lang="zh-CN" altLang="en-US" sz="4800" b="1" dirty="0">
                <a:solidFill>
                  <a:schemeClr val="tx1">
                    <a:lumMod val="75000"/>
                    <a:lumOff val="25000"/>
                  </a:schemeClr>
                </a:solidFill>
                <a:latin typeface="华文新魏" panose="02010800040101010101" pitchFamily="2" charset="-122"/>
                <a:ea typeface="华文新魏" panose="02010800040101010101" pitchFamily="2" charset="-122"/>
              </a:rPr>
              <a:t>结论</a:t>
            </a:r>
          </a:p>
        </p:txBody>
      </p:sp>
      <p:grpSp>
        <p:nvGrpSpPr>
          <p:cNvPr id="10" name="组合 9"/>
          <p:cNvGrpSpPr/>
          <p:nvPr/>
        </p:nvGrpSpPr>
        <p:grpSpPr>
          <a:xfrm>
            <a:off x="5023040" y="1569382"/>
            <a:ext cx="2498670" cy="1862048"/>
            <a:chOff x="2757770" y="2361497"/>
            <a:chExt cx="2498670" cy="1862048"/>
          </a:xfrm>
        </p:grpSpPr>
        <p:sp>
          <p:nvSpPr>
            <p:cNvPr id="12"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800">
                <a:defRPr/>
              </a:pPr>
              <a:r>
                <a:rPr lang="en-US" altLang="zh-CN" sz="11500" kern="0" dirty="0">
                  <a:solidFill>
                    <a:schemeClr val="accent1"/>
                  </a:solidFill>
                  <a:latin typeface="Impact" panose="020B0806030902050204" pitchFamily="34" charset="0"/>
                  <a:ea typeface="微软雅黑" pitchFamily="34" charset="-122"/>
                </a:rPr>
                <a:t>04</a:t>
              </a:r>
              <a:endParaRPr lang="en-US" altLang="ko-KR" sz="8800" kern="0" dirty="0">
                <a:solidFill>
                  <a:schemeClr val="accent1"/>
                </a:solidFill>
                <a:latin typeface="Impact" panose="020B0806030902050204" pitchFamily="34" charset="0"/>
                <a:ea typeface="微软雅黑" pitchFamily="34" charset="-122"/>
              </a:endParaRPr>
            </a:p>
          </p:txBody>
        </p:sp>
        <p:sp>
          <p:nvSpPr>
            <p:cNvPr id="13" name="椭圆 1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任意多边形 16"/>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6" fmla="*/ 1145718 w 1845118"/>
              <a:gd name="connsiteY6" fmla="*/ 63090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 name="connsiteX4" fmla="*/ 1054278 w 1845118"/>
              <a:gd name="connsiteY4"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Lst>
            <a:ahLst/>
            <a:cxnLst>
              <a:cxn ang="0">
                <a:pos x="connsiteX0" y="connsiteY0"/>
              </a:cxn>
              <a:cxn ang="0">
                <a:pos x="connsiteX1" y="connsiteY1"/>
              </a:cxn>
              <a:cxn ang="0">
                <a:pos x="connsiteX2" y="connsiteY2"/>
              </a:cxn>
              <a:cxn ang="0">
                <a:pos x="connsiteX3" y="connsiteY3"/>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18"/>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9" fmla="*/ 709545 w 2362498"/>
              <a:gd name="connsiteY9" fmla="*/ 1703863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0" fmla="*/ 2362498 w 2362498"/>
              <a:gd name="connsiteY0" fmla="*/ 1612423 h 1827878"/>
              <a:gd name="connsiteX1" fmla="*/ 2362498 w 2362498"/>
              <a:gd name="connsiteY1" fmla="*/ 1827878 h 1827878"/>
              <a:gd name="connsiteX2" fmla="*/ 839514 w 2362498"/>
              <a:gd name="connsiteY2" fmla="*/ 1827878 h 1827878"/>
              <a:gd name="connsiteX3" fmla="*/ 433218 w 2362498"/>
              <a:gd name="connsiteY3" fmla="*/ 1827878 h 1827878"/>
              <a:gd name="connsiteX4" fmla="*/ 433218 w 2362498"/>
              <a:gd name="connsiteY4" fmla="*/ 1826314 h 1827878"/>
              <a:gd name="connsiteX5" fmla="*/ 0 w 2362498"/>
              <a:gd name="connsiteY5" fmla="*/ 1826314 h 1827878"/>
              <a:gd name="connsiteX6" fmla="*/ 0 w 2362498"/>
              <a:gd name="connsiteY6" fmla="*/ 0 h 1827878"/>
              <a:gd name="connsiteX7" fmla="*/ 618105 w 2362498"/>
              <a:gd name="connsiteY7" fmla="*/ 0 h 182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471099220"/>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50" fill="hold"/>
                                        <p:tgtEl>
                                          <p:spTgt spid="17"/>
                                        </p:tgtEl>
                                        <p:attrNameLst>
                                          <p:attrName>ppt_w</p:attrName>
                                        </p:attrNameLst>
                                      </p:cBhvr>
                                      <p:tavLst>
                                        <p:tav tm="0">
                                          <p:val>
                                            <p:strVal val="4*#ppt_w"/>
                                          </p:val>
                                        </p:tav>
                                        <p:tav tm="100000">
                                          <p:val>
                                            <p:strVal val="#ppt_w"/>
                                          </p:val>
                                        </p:tav>
                                      </p:tavLst>
                                    </p:anim>
                                    <p:anim calcmode="lin" valueType="num">
                                      <p:cBhvr>
                                        <p:cTn id="8" dur="350" fill="hold"/>
                                        <p:tgtEl>
                                          <p:spTgt spid="1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ppt_w</p:attrName>
                                        </p:attrNameLst>
                                      </p:cBhvr>
                                      <p:tavLst>
                                        <p:tav tm="0">
                                          <p:val>
                                            <p:fltVal val="0"/>
                                          </p:val>
                                        </p:tav>
                                        <p:tav tm="100000">
                                          <p:val>
                                            <p:strVal val="#ppt_w"/>
                                          </p:val>
                                        </p:tav>
                                      </p:tavLst>
                                    </p:anim>
                                    <p:anim calcmode="lin" valueType="num">
                                      <p:cBhvr>
                                        <p:cTn id="17" dur="250" fill="hold"/>
                                        <p:tgtEl>
                                          <p:spTgt spid="10"/>
                                        </p:tgtEl>
                                        <p:attrNameLst>
                                          <p:attrName>ppt_h</p:attrName>
                                        </p:attrNameLst>
                                      </p:cBhvr>
                                      <p:tavLst>
                                        <p:tav tm="0">
                                          <p:val>
                                            <p:fltVal val="0"/>
                                          </p:val>
                                        </p:tav>
                                        <p:tav tm="100000">
                                          <p:val>
                                            <p:strVal val="#ppt_h"/>
                                          </p:val>
                                        </p:tav>
                                      </p:tavLst>
                                    </p:anim>
                                    <p:animEffect transition="in" filter="fade">
                                      <p:cBhvr>
                                        <p:cTn id="18" dur="250"/>
                                        <p:tgtEl>
                                          <p:spTgt spid="10"/>
                                        </p:tgtEl>
                                      </p:cBhvr>
                                    </p:animEffect>
                                  </p:childTnLst>
                                </p:cTn>
                              </p:par>
                            </p:childTnLst>
                          </p:cTn>
                        </p:par>
                        <p:par>
                          <p:cTn id="19" fill="hold">
                            <p:stCondLst>
                              <p:cond delay="850"/>
                            </p:stCondLst>
                            <p:childTnLst>
                              <p:par>
                                <p:cTn id="20" presetID="16" presetClass="entr" presetSubtype="37"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472123C3-462D-447A-A820-0CC8459E54AA}"/>
              </a:ext>
            </a:extLst>
          </p:cNvPr>
          <p:cNvSpPr>
            <a:spLocks noChangeArrowheads="1"/>
          </p:cNvSpPr>
          <p:nvPr/>
        </p:nvSpPr>
        <p:spPr bwMode="auto">
          <a:xfrm>
            <a:off x="1073958" y="224898"/>
            <a:ext cx="1005385"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eaLnBrk="1" hangingPunct="1">
              <a:spcBef>
                <a:spcPct val="0"/>
              </a:spcBef>
              <a:buFont typeface="Arial" charset="0"/>
              <a:buNone/>
            </a:pPr>
            <a:r>
              <a:rPr lang="zh-CN" altLang="en-US" b="1" dirty="0">
                <a:solidFill>
                  <a:schemeClr val="tx1">
                    <a:lumMod val="65000"/>
                    <a:lumOff val="35000"/>
                  </a:schemeClr>
                </a:solidFill>
                <a:latin typeface="Arial" panose="020B0604020202020204" pitchFamily="34" charset="0"/>
                <a:cs typeface="Arial" panose="020B0604020202020204" pitchFamily="34" charset="0"/>
                <a:sym typeface="Impact" pitchFamily="34" charset="0"/>
              </a:rPr>
              <a:t>结论</a:t>
            </a:r>
            <a:endParaRPr lang="zh-CN" altLang="en-US" b="1" dirty="0">
              <a:solidFill>
                <a:schemeClr val="tx1">
                  <a:lumMod val="65000"/>
                  <a:lumOff val="35000"/>
                </a:schemeClr>
              </a:solidFill>
              <a:latin typeface="Arial" panose="020B0604020202020204" pitchFamily="34" charset="0"/>
              <a:ea typeface="宋体" pitchFamily="2" charset="-122"/>
              <a:cs typeface="Arial" panose="020B0604020202020204" pitchFamily="34" charset="0"/>
            </a:endParaRPr>
          </a:p>
        </p:txBody>
      </p:sp>
      <p:sp>
        <p:nvSpPr>
          <p:cNvPr id="3" name="文本框 37">
            <a:extLst>
              <a:ext uri="{FF2B5EF4-FFF2-40B4-BE49-F238E27FC236}">
                <a16:creationId xmlns:a16="http://schemas.microsoft.com/office/drawing/2014/main" id="{E3C441C2-B09F-478B-ABFE-94B445A4020C}"/>
              </a:ext>
            </a:extLst>
          </p:cNvPr>
          <p:cNvSpPr txBox="1"/>
          <p:nvPr/>
        </p:nvSpPr>
        <p:spPr>
          <a:xfrm>
            <a:off x="1031852" y="809665"/>
            <a:ext cx="2308007" cy="369324"/>
          </a:xfrm>
          <a:prstGeom prst="rect">
            <a:avLst/>
          </a:prstGeom>
          <a:noFill/>
        </p:spPr>
        <p:txBody>
          <a:bodyPr wrap="square" lIns="91431" tIns="45716" rIns="91431" bIns="45716" rtlCol="0">
            <a:spAutoFit/>
          </a:bodyPr>
          <a:lstStyle/>
          <a:p>
            <a:r>
              <a:rPr lang="en-US" altLang="zh-CN" sz="1800" dirty="0">
                <a:solidFill>
                  <a:schemeClr val="tx1">
                    <a:lumMod val="65000"/>
                    <a:lumOff val="35000"/>
                  </a:schemeClr>
                </a:solidFill>
                <a:latin typeface="Arial" panose="020B0604020202020204" pitchFamily="34" charset="0"/>
                <a:cs typeface="Arial" panose="020B0604020202020204" pitchFamily="34" charset="0"/>
              </a:rPr>
              <a:t>conclusion</a:t>
            </a:r>
            <a:endParaRPr lang="zh-CN" altLang="en-US" sz="1800" baseline="-30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3ECE1CD6-81DC-46AE-9E03-C8A5DDF00882}"/>
              </a:ext>
            </a:extLst>
          </p:cNvPr>
          <p:cNvSpPr/>
          <p:nvPr/>
        </p:nvSpPr>
        <p:spPr>
          <a:xfrm>
            <a:off x="747824" y="1763756"/>
            <a:ext cx="10696352" cy="2520370"/>
          </a:xfrm>
          <a:prstGeom prst="rect">
            <a:avLst/>
          </a:prstGeom>
        </p:spPr>
        <p:txBody>
          <a:bodyPr wrap="square">
            <a:spAutoFit/>
          </a:bodyPr>
          <a:lstStyle/>
          <a:p>
            <a:pPr indent="304800" algn="just">
              <a:lnSpc>
                <a:spcPct val="150000"/>
              </a:lnSpc>
            </a:pPr>
            <a:r>
              <a:rPr lang="en-US" altLang="zh-CN" sz="1800" kern="100" dirty="0">
                <a:effectLst/>
                <a:latin typeface="黑体" panose="02010609060101010101" pitchFamily="49" charset="-122"/>
                <a:ea typeface="黑体" panose="02010609060101010101" pitchFamily="49" charset="-122"/>
              </a:rPr>
              <a:t>YOLOv7</a:t>
            </a:r>
            <a:r>
              <a:rPr lang="zh-CN" altLang="zh-CN" sz="1800" kern="100" dirty="0">
                <a:effectLst/>
                <a:latin typeface="黑体" panose="02010609060101010101" pitchFamily="49" charset="-122"/>
                <a:ea typeface="黑体" panose="02010609060101010101" pitchFamily="49" charset="-122"/>
              </a:rPr>
              <a:t>作为深度学习算法的一种，通过将输入图像调整为固定大小，并经过主干网络、头部网络以及注意力机制的处理，实现了对目标的准确检测和识别。</a:t>
            </a:r>
          </a:p>
          <a:p>
            <a:pPr indent="304800" algn="just">
              <a:lnSpc>
                <a:spcPct val="150000"/>
              </a:lnSpc>
            </a:pPr>
            <a:r>
              <a:rPr lang="zh-CN" altLang="zh-CN" sz="1800" kern="100" dirty="0">
                <a:effectLst/>
                <a:latin typeface="黑体" panose="02010609060101010101" pitchFamily="49" charset="-122"/>
                <a:ea typeface="黑体" panose="02010609060101010101" pitchFamily="49" charset="-122"/>
              </a:rPr>
              <a:t>在实验部分，我们使用了</a:t>
            </a:r>
            <a:r>
              <a:rPr lang="en-US" altLang="zh-CN" sz="1800" kern="100" dirty="0">
                <a:effectLst/>
                <a:latin typeface="黑体" panose="02010609060101010101" pitchFamily="49" charset="-122"/>
                <a:ea typeface="黑体" panose="02010609060101010101" pitchFamily="49" charset="-122"/>
              </a:rPr>
              <a:t>COCO128</a:t>
            </a:r>
            <a:r>
              <a:rPr lang="zh-CN" altLang="zh-CN" sz="1800" kern="100" dirty="0">
                <a:effectLst/>
                <a:latin typeface="黑体" panose="02010609060101010101" pitchFamily="49" charset="-122"/>
                <a:ea typeface="黑体" panose="02010609060101010101" pitchFamily="49" charset="-122"/>
              </a:rPr>
              <a:t>数据集和自定义草莓数据集进行了目标检测的实验。在</a:t>
            </a:r>
            <a:r>
              <a:rPr lang="en-US" altLang="zh-CN" sz="1800" kern="100" dirty="0">
                <a:effectLst/>
                <a:latin typeface="黑体" panose="02010609060101010101" pitchFamily="49" charset="-122"/>
                <a:ea typeface="黑体" panose="02010609060101010101" pitchFamily="49" charset="-122"/>
              </a:rPr>
              <a:t>COCO128</a:t>
            </a:r>
            <a:r>
              <a:rPr lang="zh-CN" altLang="zh-CN" sz="1800" kern="100" dirty="0">
                <a:effectLst/>
                <a:latin typeface="黑体" panose="02010609060101010101" pitchFamily="49" charset="-122"/>
                <a:ea typeface="黑体" panose="02010609060101010101" pitchFamily="49" charset="-122"/>
              </a:rPr>
              <a:t>数据集上，我们使用了</a:t>
            </a:r>
            <a:r>
              <a:rPr lang="en-US" altLang="zh-CN" sz="1800" kern="100" dirty="0">
                <a:effectLst/>
                <a:latin typeface="黑体" panose="02010609060101010101" pitchFamily="49" charset="-122"/>
                <a:ea typeface="黑体" panose="02010609060101010101" pitchFamily="49" charset="-122"/>
              </a:rPr>
              <a:t>YOLOv7</a:t>
            </a:r>
            <a:r>
              <a:rPr lang="zh-CN" altLang="zh-CN" sz="1800" kern="100" dirty="0">
                <a:effectLst/>
                <a:latin typeface="黑体" panose="02010609060101010101" pitchFamily="49" charset="-122"/>
                <a:ea typeface="黑体" panose="02010609060101010101" pitchFamily="49" charset="-122"/>
              </a:rPr>
              <a:t>模型进行目标检测，并获得了一定的精度。在自定义草莓数据集上，我们进一步研究了加入注意力机制后的目标检测效果，结果显示注意力机制可以减少其他因素的干扰从而提高目标检测的准确性。</a:t>
            </a:r>
          </a:p>
        </p:txBody>
      </p:sp>
    </p:spTree>
    <p:extLst>
      <p:ext uri="{BB962C8B-B14F-4D97-AF65-F5344CB8AC3E}">
        <p14:creationId xmlns:p14="http://schemas.microsoft.com/office/powerpoint/2010/main" val="71026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18"/>
          <p:cNvSpPr/>
          <p:nvPr/>
        </p:nvSpPr>
        <p:spPr>
          <a:xfrm>
            <a:off x="4363233" y="2068863"/>
            <a:ext cx="3506539" cy="2069635"/>
          </a:xfrm>
          <a:custGeom>
            <a:avLst/>
            <a:gdLst>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0 w 3171687"/>
              <a:gd name="connsiteY0" fmla="*/ 0 h 2069635"/>
              <a:gd name="connsiteX1" fmla="*/ 3171687 w 3171687"/>
              <a:gd name="connsiteY1" fmla="*/ 0 h 2069635"/>
              <a:gd name="connsiteX2" fmla="*/ 3171687 w 3171687"/>
              <a:gd name="connsiteY2" fmla="*/ 2069635 h 2069635"/>
              <a:gd name="connsiteX3" fmla="*/ 0 w 3171687"/>
              <a:gd name="connsiteY3" fmla="*/ 2069635 h 2069635"/>
              <a:gd name="connsiteX4" fmla="*/ 0 w 3171687"/>
              <a:gd name="connsiteY4" fmla="*/ 1810069 h 2069635"/>
              <a:gd name="connsiteX5" fmla="*/ 979903 w 3171687"/>
              <a:gd name="connsiteY5" fmla="*/ 1810069 h 2069635"/>
              <a:gd name="connsiteX6" fmla="*/ 979903 w 3171687"/>
              <a:gd name="connsiteY6" fmla="*/ 259565 h 2069635"/>
              <a:gd name="connsiteX7" fmla="*/ 0 w 3171687"/>
              <a:gd name="connsiteY7" fmla="*/ 259565 h 2069635"/>
              <a:gd name="connsiteX8" fmla="*/ 0 w 3171687"/>
              <a:gd name="connsiteY8" fmla="*/ 0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8" fmla="*/ 1071343 w 3171687"/>
              <a:gd name="connsiteY8" fmla="*/ 1901509 h 2069635"/>
              <a:gd name="connsiteX0" fmla="*/ 979903 w 3171687"/>
              <a:gd name="connsiteY0" fmla="*/ 1810069 h 2069635"/>
              <a:gd name="connsiteX1" fmla="*/ 979903 w 3171687"/>
              <a:gd name="connsiteY1" fmla="*/ 259565 h 2069635"/>
              <a:gd name="connsiteX2" fmla="*/ 0 w 3171687"/>
              <a:gd name="connsiteY2" fmla="*/ 259565 h 2069635"/>
              <a:gd name="connsiteX3" fmla="*/ 0 w 3171687"/>
              <a:gd name="connsiteY3" fmla="*/ 0 h 2069635"/>
              <a:gd name="connsiteX4" fmla="*/ 3171687 w 3171687"/>
              <a:gd name="connsiteY4" fmla="*/ 0 h 2069635"/>
              <a:gd name="connsiteX5" fmla="*/ 3171687 w 3171687"/>
              <a:gd name="connsiteY5" fmla="*/ 2069635 h 2069635"/>
              <a:gd name="connsiteX6" fmla="*/ 0 w 3171687"/>
              <a:gd name="connsiteY6" fmla="*/ 2069635 h 2069635"/>
              <a:gd name="connsiteX7" fmla="*/ 0 w 3171687"/>
              <a:gd name="connsiteY7" fmla="*/ 1810069 h 2069635"/>
              <a:gd name="connsiteX0" fmla="*/ 979903 w 3171687"/>
              <a:gd name="connsiteY0" fmla="*/ 259565 h 2069635"/>
              <a:gd name="connsiteX1" fmla="*/ 0 w 3171687"/>
              <a:gd name="connsiteY1" fmla="*/ 259565 h 2069635"/>
              <a:gd name="connsiteX2" fmla="*/ 0 w 3171687"/>
              <a:gd name="connsiteY2" fmla="*/ 0 h 2069635"/>
              <a:gd name="connsiteX3" fmla="*/ 3171687 w 3171687"/>
              <a:gd name="connsiteY3" fmla="*/ 0 h 2069635"/>
              <a:gd name="connsiteX4" fmla="*/ 3171687 w 3171687"/>
              <a:gd name="connsiteY4" fmla="*/ 2069635 h 2069635"/>
              <a:gd name="connsiteX5" fmla="*/ 0 w 3171687"/>
              <a:gd name="connsiteY5" fmla="*/ 2069635 h 2069635"/>
              <a:gd name="connsiteX6" fmla="*/ 0 w 3171687"/>
              <a:gd name="connsiteY6" fmla="*/ 1810069 h 2069635"/>
              <a:gd name="connsiteX0" fmla="*/ 0 w 3171687"/>
              <a:gd name="connsiteY0" fmla="*/ 259565 h 2069635"/>
              <a:gd name="connsiteX1" fmla="*/ 0 w 3171687"/>
              <a:gd name="connsiteY1" fmla="*/ 0 h 2069635"/>
              <a:gd name="connsiteX2" fmla="*/ 3171687 w 3171687"/>
              <a:gd name="connsiteY2" fmla="*/ 0 h 2069635"/>
              <a:gd name="connsiteX3" fmla="*/ 3171687 w 3171687"/>
              <a:gd name="connsiteY3" fmla="*/ 2069635 h 2069635"/>
              <a:gd name="connsiteX4" fmla="*/ 0 w 3171687"/>
              <a:gd name="connsiteY4" fmla="*/ 2069635 h 2069635"/>
              <a:gd name="connsiteX5" fmla="*/ 0 w 3171687"/>
              <a:gd name="connsiteY5" fmla="*/ 1810069 h 206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1687" h="2069635">
                <a:moveTo>
                  <a:pt x="0" y="259565"/>
                </a:moveTo>
                <a:lnTo>
                  <a:pt x="0" y="0"/>
                </a:lnTo>
                <a:lnTo>
                  <a:pt x="3171687" y="0"/>
                </a:lnTo>
                <a:lnTo>
                  <a:pt x="3171687" y="2069635"/>
                </a:lnTo>
                <a:lnTo>
                  <a:pt x="0" y="2069635"/>
                </a:lnTo>
                <a:lnTo>
                  <a:pt x="0" y="1810069"/>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6517213" y="1604209"/>
            <a:ext cx="2253807" cy="1403466"/>
          </a:xfrm>
          <a:custGeom>
            <a:avLst/>
            <a:gdLst>
              <a:gd name="connsiteX0" fmla="*/ 0 w 2253807"/>
              <a:gd name="connsiteY0" fmla="*/ 0 h 1262130"/>
              <a:gd name="connsiteX1" fmla="*/ 2253807 w 2253807"/>
              <a:gd name="connsiteY1" fmla="*/ 0 h 1262130"/>
              <a:gd name="connsiteX2" fmla="*/ 2253807 w 2253807"/>
              <a:gd name="connsiteY2" fmla="*/ 1262130 h 1262130"/>
              <a:gd name="connsiteX3" fmla="*/ 1013277 w 2253807"/>
              <a:gd name="connsiteY3" fmla="*/ 1262130 h 1262130"/>
              <a:gd name="connsiteX4" fmla="*/ 1013277 w 2253807"/>
              <a:gd name="connsiteY4" fmla="*/ 700070 h 1262130"/>
              <a:gd name="connsiteX5" fmla="*/ 0 w 2253807"/>
              <a:gd name="connsiteY5" fmla="*/ 700070 h 1262130"/>
              <a:gd name="connsiteX6" fmla="*/ 0 w 2253807"/>
              <a:gd name="connsiteY6" fmla="*/ 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6" fmla="*/ 1104717 w 2253807"/>
              <a:gd name="connsiteY6" fmla="*/ 791510 h 1262130"/>
              <a:gd name="connsiteX0" fmla="*/ 1013277 w 2253807"/>
              <a:gd name="connsiteY0" fmla="*/ 700070 h 1262130"/>
              <a:gd name="connsiteX1" fmla="*/ 0 w 2253807"/>
              <a:gd name="connsiteY1" fmla="*/ 700070 h 1262130"/>
              <a:gd name="connsiteX2" fmla="*/ 0 w 2253807"/>
              <a:gd name="connsiteY2" fmla="*/ 0 h 1262130"/>
              <a:gd name="connsiteX3" fmla="*/ 2253807 w 2253807"/>
              <a:gd name="connsiteY3" fmla="*/ 0 h 1262130"/>
              <a:gd name="connsiteX4" fmla="*/ 2253807 w 2253807"/>
              <a:gd name="connsiteY4" fmla="*/ 1262130 h 1262130"/>
              <a:gd name="connsiteX5" fmla="*/ 1013277 w 2253807"/>
              <a:gd name="connsiteY5" fmla="*/ 1262130 h 1262130"/>
              <a:gd name="connsiteX0" fmla="*/ 0 w 2253807"/>
              <a:gd name="connsiteY0" fmla="*/ 700070 h 1262130"/>
              <a:gd name="connsiteX1" fmla="*/ 0 w 2253807"/>
              <a:gd name="connsiteY1" fmla="*/ 0 h 1262130"/>
              <a:gd name="connsiteX2" fmla="*/ 2253807 w 2253807"/>
              <a:gd name="connsiteY2" fmla="*/ 0 h 1262130"/>
              <a:gd name="connsiteX3" fmla="*/ 2253807 w 2253807"/>
              <a:gd name="connsiteY3" fmla="*/ 1262130 h 1262130"/>
              <a:gd name="connsiteX4" fmla="*/ 1013277 w 2253807"/>
              <a:gd name="connsiteY4" fmla="*/ 1262130 h 126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3807" h="1262130">
                <a:moveTo>
                  <a:pt x="0" y="700070"/>
                </a:moveTo>
                <a:lnTo>
                  <a:pt x="0" y="0"/>
                </a:lnTo>
                <a:lnTo>
                  <a:pt x="2253807" y="0"/>
                </a:lnTo>
                <a:lnTo>
                  <a:pt x="2253807" y="1262130"/>
                </a:lnTo>
                <a:lnTo>
                  <a:pt x="1013277" y="1262130"/>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5"/>
          <p:cNvSpPr txBox="1"/>
          <p:nvPr/>
        </p:nvSpPr>
        <p:spPr>
          <a:xfrm>
            <a:off x="3111380" y="2441959"/>
            <a:ext cx="4548778" cy="1323439"/>
          </a:xfrm>
          <a:prstGeom prst="rect">
            <a:avLst/>
          </a:prstGeom>
          <a:noFill/>
        </p:spPr>
        <p:txBody>
          <a:bodyPr wrap="square" rtlCol="0" anchor="ctr">
            <a:spAutoFit/>
          </a:bodyPr>
          <a:lstStyle/>
          <a:p>
            <a:pPr algn="ctr"/>
            <a:r>
              <a:rPr lang="zh-CN" altLang="en-US" sz="8000" b="1" dirty="0">
                <a:solidFill>
                  <a:schemeClr val="accent1"/>
                </a:solidFill>
                <a:latin typeface="华文新魏" panose="02010800040101010101" pitchFamily="2" charset="-122"/>
                <a:ea typeface="华文新魏" panose="02010800040101010101" pitchFamily="2" charset="-122"/>
                <a:cs typeface="Ebrima" panose="02000000000000000000" pitchFamily="2" charset="0"/>
              </a:rPr>
              <a:t>感谢观看</a:t>
            </a:r>
          </a:p>
        </p:txBody>
      </p:sp>
      <p:sp>
        <p:nvSpPr>
          <p:cNvPr id="30" name="矩形 29"/>
          <p:cNvSpPr/>
          <p:nvPr/>
        </p:nvSpPr>
        <p:spPr>
          <a:xfrm>
            <a:off x="2095064" y="4338642"/>
            <a:ext cx="8001872" cy="584775"/>
          </a:xfrm>
          <a:prstGeom prst="rect">
            <a:avLst/>
          </a:prstGeom>
          <a:noFill/>
          <a:ln>
            <a:noFill/>
          </a:ln>
        </p:spPr>
        <p:txBody>
          <a:bodyPr wrap="square" rtlCol="0">
            <a:spAutoFit/>
          </a:bodyPr>
          <a:lstStyle/>
          <a:p>
            <a:pPr algn="ctr"/>
            <a:r>
              <a:rPr lang="en-US" altLang="zh-CN" sz="3200" dirty="0">
                <a:solidFill>
                  <a:schemeClr val="tx1">
                    <a:lumMod val="50000"/>
                    <a:lumOff val="50000"/>
                  </a:schemeClr>
                </a:solidFill>
                <a:latin typeface="Cambria Math" panose="02040503050406030204" pitchFamily="18" charset="0"/>
                <a:ea typeface="Cambria Math" panose="02040503050406030204" pitchFamily="18" charset="0"/>
              </a:rPr>
              <a:t>THANK YOU FOR YOUR WATCHING!</a:t>
            </a:r>
            <a:endParaRPr lang="zh-CN" altLang="en-US" sz="3200" dirty="0">
              <a:solidFill>
                <a:schemeClr val="tx1">
                  <a:lumMod val="50000"/>
                  <a:lumOff val="50000"/>
                </a:schemeClr>
              </a:solidFill>
              <a:latin typeface="Cambria Math" panose="02040503050406030204" pitchFamily="18" charset="0"/>
              <a:ea typeface="微软雅黑" pitchFamily="34" charset="-122"/>
            </a:endParaRPr>
          </a:p>
        </p:txBody>
      </p:sp>
      <p:sp>
        <p:nvSpPr>
          <p:cNvPr id="3" name="文本框 2">
            <a:extLst>
              <a:ext uri="{FF2B5EF4-FFF2-40B4-BE49-F238E27FC236}">
                <a16:creationId xmlns:a16="http://schemas.microsoft.com/office/drawing/2014/main" id="{19DEEC1F-36E1-0673-B6AE-11F234AEAB28}"/>
              </a:ext>
            </a:extLst>
          </p:cNvPr>
          <p:cNvSpPr txBox="1"/>
          <p:nvPr/>
        </p:nvSpPr>
        <p:spPr>
          <a:xfrm>
            <a:off x="6258983" y="5469465"/>
            <a:ext cx="6167966" cy="943528"/>
          </a:xfrm>
          <a:prstGeom prst="rect">
            <a:avLst/>
          </a:prstGeom>
          <a:noFill/>
        </p:spPr>
        <p:txBody>
          <a:bodyPr wrap="square">
            <a:spAutoFit/>
          </a:bodyPr>
          <a:lstStyle/>
          <a:p>
            <a:pPr algn="ctr">
              <a:lnSpc>
                <a:spcPct val="150000"/>
              </a:lnSpc>
            </a:pP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小组成员：张智雄 韩晨烨 祝文鑫 门春廷</a:t>
            </a:r>
            <a:endParaRPr lang="en-US" altLang="zh-CN" sz="2000" b="1" dirty="0">
              <a:solidFill>
                <a:schemeClr val="tx1">
                  <a:lumMod val="50000"/>
                  <a:lumOff val="50000"/>
                </a:schemeClr>
              </a:solidFill>
              <a:latin typeface="楷体" panose="02010609060101010101" pitchFamily="49" charset="-122"/>
              <a:ea typeface="楷体" panose="02010609060101010101" pitchFamily="49" charset="-122"/>
            </a:endParaRPr>
          </a:p>
          <a:p>
            <a:pPr algn="ctr">
              <a:lnSpc>
                <a:spcPct val="150000"/>
              </a:lnSpc>
            </a:pPr>
            <a:r>
              <a:rPr lang="en-US" altLang="zh-CN" sz="2000" b="1" dirty="0">
                <a:solidFill>
                  <a:schemeClr val="tx1">
                    <a:lumMod val="50000"/>
                    <a:lumOff val="50000"/>
                  </a:schemeClr>
                </a:solidFill>
                <a:latin typeface="楷体" panose="02010609060101010101" pitchFamily="49" charset="-122"/>
                <a:ea typeface="楷体" panose="02010609060101010101" pitchFamily="49" charset="-122"/>
              </a:rPr>
              <a:t>2023</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年</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rPr>
              <a:t>9</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月</a:t>
            </a:r>
            <a:r>
              <a:rPr lang="en-US" altLang="zh-CN" sz="2000" b="1" dirty="0">
                <a:solidFill>
                  <a:schemeClr val="tx1">
                    <a:lumMod val="50000"/>
                    <a:lumOff val="50000"/>
                  </a:schemeClr>
                </a:solidFill>
                <a:latin typeface="楷体" panose="02010609060101010101" pitchFamily="49" charset="-122"/>
                <a:ea typeface="楷体" panose="02010609060101010101" pitchFamily="49" charset="-122"/>
              </a:rPr>
              <a:t>9</a:t>
            </a:r>
            <a:r>
              <a:rPr lang="zh-CN" altLang="en-US" sz="2000" b="1" dirty="0">
                <a:solidFill>
                  <a:schemeClr val="tx1">
                    <a:lumMod val="50000"/>
                    <a:lumOff val="50000"/>
                  </a:schemeClr>
                </a:solidFill>
                <a:latin typeface="楷体" panose="02010609060101010101" pitchFamily="49" charset="-122"/>
                <a:ea typeface="楷体" panose="02010609060101010101" pitchFamily="49" charset="-122"/>
              </a:rPr>
              <a:t>日</a:t>
            </a:r>
            <a:endParaRPr lang="en-US" altLang="zh-CN" sz="2000" b="1" dirty="0">
              <a:solidFill>
                <a:schemeClr val="tx1">
                  <a:lumMod val="50000"/>
                  <a:lumOff val="50000"/>
                </a:schemeClr>
              </a:solidFill>
              <a:latin typeface="楷体" panose="02010609060101010101" pitchFamily="49" charset="-122"/>
              <a:ea typeface="楷体" panose="02010609060101010101" pitchFamily="49" charset="-122"/>
            </a:endParaRPr>
          </a:p>
        </p:txBody>
      </p:sp>
      <p:pic>
        <p:nvPicPr>
          <p:cNvPr id="4" name="图片 3">
            <a:extLst>
              <a:ext uri="{FF2B5EF4-FFF2-40B4-BE49-F238E27FC236}">
                <a16:creationId xmlns:a16="http://schemas.microsoft.com/office/drawing/2014/main" id="{F9F06EF2-3D30-4605-817F-AA81880EB6AE}"/>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065" y="102135"/>
            <a:ext cx="1591401" cy="1591401"/>
          </a:xfrm>
          <a:prstGeom prst="rect">
            <a:avLst/>
          </a:prstGeom>
        </p:spPr>
      </p:pic>
    </p:spTree>
    <p:extLst>
      <p:ext uri="{BB962C8B-B14F-4D97-AF65-F5344CB8AC3E}">
        <p14:creationId xmlns:p14="http://schemas.microsoft.com/office/powerpoint/2010/main" val="417873720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350" fill="hold"/>
                                        <p:tgtEl>
                                          <p:spTgt spid="23"/>
                                        </p:tgtEl>
                                        <p:attrNameLst>
                                          <p:attrName>ppt_w</p:attrName>
                                        </p:attrNameLst>
                                      </p:cBhvr>
                                      <p:tavLst>
                                        <p:tav tm="0">
                                          <p:val>
                                            <p:strVal val="4*#ppt_w"/>
                                          </p:val>
                                        </p:tav>
                                        <p:tav tm="100000">
                                          <p:val>
                                            <p:strVal val="#ppt_w"/>
                                          </p:val>
                                        </p:tav>
                                      </p:tavLst>
                                    </p:anim>
                                    <p:anim calcmode="lin" valueType="num">
                                      <p:cBhvr>
                                        <p:cTn id="8" dur="350" fill="hold"/>
                                        <p:tgtEl>
                                          <p:spTgt spid="23"/>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41" presetClass="entr" presetSubtype="0" fill="hold" grpId="0" nodeType="afterEffect">
                                  <p:stCondLst>
                                    <p:cond delay="0"/>
                                  </p:stCondLst>
                                  <p:iterate type="lt">
                                    <p:tmPct val="13333"/>
                                  </p:iterate>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5"/>
                                        </p:tgtEl>
                                        <p:attrNameLst>
                                          <p:attrName>ppt_y</p:attrName>
                                        </p:attrNameLst>
                                      </p:cBhvr>
                                      <p:tavLst>
                                        <p:tav tm="0">
                                          <p:val>
                                            <p:strVal val="#ppt_y"/>
                                          </p:val>
                                        </p:tav>
                                        <p:tav tm="100000">
                                          <p:val>
                                            <p:strVal val="#ppt_y"/>
                                          </p:val>
                                        </p:tav>
                                      </p:tavLst>
                                    </p:anim>
                                    <p:anim calcmode="lin" valueType="num">
                                      <p:cBhvr>
                                        <p:cTn id="18"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5"/>
                                        </p:tgtEl>
                                      </p:cBhvr>
                                    </p:animEffect>
                                  </p:childTnLst>
                                </p:cTn>
                              </p:par>
                              <p:par>
                                <p:cTn id="21" presetID="37" presetClass="entr" presetSubtype="0" fill="hold" grpId="0" nodeType="withEffect">
                                  <p:stCondLst>
                                    <p:cond delay="35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700"/>
                                        <p:tgtEl>
                                          <p:spTgt spid="30"/>
                                        </p:tgtEl>
                                      </p:cBhvr>
                                    </p:animEffect>
                                    <p:anim calcmode="lin" valueType="num">
                                      <p:cBhvr>
                                        <p:cTn id="24" dur="700" fill="hold"/>
                                        <p:tgtEl>
                                          <p:spTgt spid="30"/>
                                        </p:tgtEl>
                                        <p:attrNameLst>
                                          <p:attrName>ppt_x</p:attrName>
                                        </p:attrNameLst>
                                      </p:cBhvr>
                                      <p:tavLst>
                                        <p:tav tm="0">
                                          <p:val>
                                            <p:strVal val="#ppt_x"/>
                                          </p:val>
                                        </p:tav>
                                        <p:tav tm="100000">
                                          <p:val>
                                            <p:strVal val="#ppt_x"/>
                                          </p:val>
                                        </p:tav>
                                      </p:tavLst>
                                    </p:anim>
                                    <p:anim calcmode="lin" valueType="num">
                                      <p:cBhvr>
                                        <p:cTn id="25" dur="630" decel="100000" fill="hold"/>
                                        <p:tgtEl>
                                          <p:spTgt spid="30"/>
                                        </p:tgtEl>
                                        <p:attrNameLst>
                                          <p:attrName>ppt_y</p:attrName>
                                        </p:attrNameLst>
                                      </p:cBhvr>
                                      <p:tavLst>
                                        <p:tav tm="0">
                                          <p:val>
                                            <p:strVal val="#ppt_y+1"/>
                                          </p:val>
                                        </p:tav>
                                        <p:tav tm="100000">
                                          <p:val>
                                            <p:strVal val="#ppt_y-.03"/>
                                          </p:val>
                                        </p:tav>
                                      </p:tavLst>
                                    </p:anim>
                                    <p:anim calcmode="lin" valueType="num">
                                      <p:cBhvr>
                                        <p:cTn id="26" dur="70" accel="100000" fill="hold">
                                          <p:stCondLst>
                                            <p:cond delay="63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5"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030F03F-748A-810E-1DBA-2B704D2610F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92284" y="-1777275"/>
            <a:ext cx="4067175" cy="4067175"/>
          </a:xfrm>
          <a:prstGeom prst="rect">
            <a:avLst/>
          </a:prstGeom>
        </p:spPr>
      </p:pic>
      <p:sp>
        <p:nvSpPr>
          <p:cNvPr id="15" name="文本框 14"/>
          <p:cNvSpPr txBox="1"/>
          <p:nvPr/>
        </p:nvSpPr>
        <p:spPr>
          <a:xfrm>
            <a:off x="5013653" y="4129185"/>
            <a:ext cx="2624436" cy="830997"/>
          </a:xfrm>
          <a:prstGeom prst="rect">
            <a:avLst/>
          </a:prstGeom>
          <a:noFill/>
        </p:spPr>
        <p:txBody>
          <a:bodyPr vert="horz" wrap="none" rtlCol="0" anchor="ctr">
            <a:spAutoFit/>
          </a:bodyPr>
          <a:lstStyle/>
          <a:p>
            <a:pPr algn="ctr"/>
            <a:r>
              <a:rPr lang="zh-CN" altLang="en-US" sz="4800" b="1" dirty="0">
                <a:solidFill>
                  <a:schemeClr val="tx1">
                    <a:lumMod val="75000"/>
                    <a:lumOff val="25000"/>
                  </a:schemeClr>
                </a:solidFill>
                <a:latin typeface="华文新魏" panose="02010800040101010101" pitchFamily="2" charset="-122"/>
                <a:ea typeface="华文新魏" panose="02010800040101010101" pitchFamily="2" charset="-122"/>
              </a:rPr>
              <a:t>实验内容</a:t>
            </a:r>
          </a:p>
        </p:txBody>
      </p:sp>
      <p:grpSp>
        <p:nvGrpSpPr>
          <p:cNvPr id="8" name="组合 7"/>
          <p:cNvGrpSpPr/>
          <p:nvPr/>
        </p:nvGrpSpPr>
        <p:grpSpPr>
          <a:xfrm>
            <a:off x="5076537" y="1821257"/>
            <a:ext cx="2498670" cy="1967510"/>
            <a:chOff x="2787950" y="2361497"/>
            <a:chExt cx="2498670" cy="1967510"/>
          </a:xfrm>
        </p:grpSpPr>
        <p:sp>
          <p:nvSpPr>
            <p:cNvPr id="11"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800">
                <a:defRPr/>
              </a:pPr>
              <a:r>
                <a:rPr lang="en-US" altLang="zh-CN" sz="11500" kern="0" dirty="0">
                  <a:solidFill>
                    <a:schemeClr val="accent1"/>
                  </a:solidFill>
                  <a:latin typeface="Impact" panose="020B0806030902050204" pitchFamily="34" charset="0"/>
                  <a:ea typeface="微软雅黑" pitchFamily="34" charset="-122"/>
                </a:rPr>
                <a:t>01</a:t>
              </a:r>
              <a:endParaRPr lang="en-US" altLang="ko-KR" sz="8800" kern="0" dirty="0">
                <a:solidFill>
                  <a:schemeClr val="accent1"/>
                </a:solidFill>
                <a:latin typeface="Impact" panose="020B0806030902050204" pitchFamily="34" charset="0"/>
                <a:ea typeface="微软雅黑" pitchFamily="34" charset="-122"/>
              </a:endParaRPr>
            </a:p>
          </p:txBody>
        </p:sp>
        <p:sp>
          <p:nvSpPr>
            <p:cNvPr id="3" name="椭圆 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787950" y="3941144"/>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任意多边形 38"/>
          <p:cNvSpPr/>
          <p:nvPr/>
        </p:nvSpPr>
        <p:spPr>
          <a:xfrm>
            <a:off x="5518036" y="1688119"/>
            <a:ext cx="1996813" cy="1419370"/>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6" fmla="*/ 1145718 w 1845118"/>
              <a:gd name="connsiteY6" fmla="*/ 63090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 name="connsiteX4" fmla="*/ 1054278 w 1845118"/>
              <a:gd name="connsiteY4"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Lst>
            <a:ahLst/>
            <a:cxnLst>
              <a:cxn ang="0">
                <a:pos x="connsiteX0" y="connsiteY0"/>
              </a:cxn>
              <a:cxn ang="0">
                <a:pos x="connsiteX1" y="connsiteY1"/>
              </a:cxn>
              <a:cxn ang="0">
                <a:pos x="connsiteX2" y="connsiteY2"/>
              </a:cxn>
              <a:cxn ang="0">
                <a:pos x="connsiteX3" y="connsiteY3"/>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p:nvPr/>
        </p:nvSpPr>
        <p:spPr>
          <a:xfrm>
            <a:off x="5076537" y="2020490"/>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9" fmla="*/ 709545 w 2362498"/>
              <a:gd name="connsiteY9" fmla="*/ 1703863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0" fmla="*/ 2362498 w 2362498"/>
              <a:gd name="connsiteY0" fmla="*/ 1612423 h 1827878"/>
              <a:gd name="connsiteX1" fmla="*/ 2362498 w 2362498"/>
              <a:gd name="connsiteY1" fmla="*/ 1827878 h 1827878"/>
              <a:gd name="connsiteX2" fmla="*/ 839514 w 2362498"/>
              <a:gd name="connsiteY2" fmla="*/ 1827878 h 1827878"/>
              <a:gd name="connsiteX3" fmla="*/ 433218 w 2362498"/>
              <a:gd name="connsiteY3" fmla="*/ 1827878 h 1827878"/>
              <a:gd name="connsiteX4" fmla="*/ 433218 w 2362498"/>
              <a:gd name="connsiteY4" fmla="*/ 1826314 h 1827878"/>
              <a:gd name="connsiteX5" fmla="*/ 0 w 2362498"/>
              <a:gd name="connsiteY5" fmla="*/ 1826314 h 1827878"/>
              <a:gd name="connsiteX6" fmla="*/ 0 w 2362498"/>
              <a:gd name="connsiteY6" fmla="*/ 0 h 1827878"/>
              <a:gd name="connsiteX7" fmla="*/ 618105 w 2362498"/>
              <a:gd name="connsiteY7" fmla="*/ 0 h 182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64252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350" fill="hold"/>
                                        <p:tgtEl>
                                          <p:spTgt spid="39"/>
                                        </p:tgtEl>
                                        <p:attrNameLst>
                                          <p:attrName>ppt_w</p:attrName>
                                        </p:attrNameLst>
                                      </p:cBhvr>
                                      <p:tavLst>
                                        <p:tav tm="0">
                                          <p:val>
                                            <p:strVal val="4*#ppt_w"/>
                                          </p:val>
                                        </p:tav>
                                        <p:tav tm="100000">
                                          <p:val>
                                            <p:strVal val="#ppt_w"/>
                                          </p:val>
                                        </p:tav>
                                      </p:tavLst>
                                    </p:anim>
                                    <p:anim calcmode="lin" valueType="num">
                                      <p:cBhvr>
                                        <p:cTn id="8" dur="350" fill="hold"/>
                                        <p:tgtEl>
                                          <p:spTgt spid="39"/>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37"/>
                                        </p:tgtEl>
                                        <p:attrNameLst>
                                          <p:attrName>style.visibility</p:attrName>
                                        </p:attrNameLst>
                                      </p:cBhvr>
                                      <p:to>
                                        <p:strVal val="visible"/>
                                      </p:to>
                                    </p:set>
                                    <p:anim calcmode="lin" valueType="num">
                                      <p:cBhvr>
                                        <p:cTn id="11" dur="350" fill="hold"/>
                                        <p:tgtEl>
                                          <p:spTgt spid="37"/>
                                        </p:tgtEl>
                                        <p:attrNameLst>
                                          <p:attrName>ppt_w</p:attrName>
                                        </p:attrNameLst>
                                      </p:cBhvr>
                                      <p:tavLst>
                                        <p:tav tm="0">
                                          <p:val>
                                            <p:strVal val="4*#ppt_w"/>
                                          </p:val>
                                        </p:tav>
                                        <p:tav tm="100000">
                                          <p:val>
                                            <p:strVal val="#ppt_w"/>
                                          </p:val>
                                        </p:tav>
                                      </p:tavLst>
                                    </p:anim>
                                    <p:anim calcmode="lin" valueType="num">
                                      <p:cBhvr>
                                        <p:cTn id="12" dur="350" fill="hold"/>
                                        <p:tgtEl>
                                          <p:spTgt spid="37"/>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53" presetClass="entr" presetSubtype="16"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50" fill="hold"/>
                                        <p:tgtEl>
                                          <p:spTgt spid="8"/>
                                        </p:tgtEl>
                                        <p:attrNameLst>
                                          <p:attrName>ppt_w</p:attrName>
                                        </p:attrNameLst>
                                      </p:cBhvr>
                                      <p:tavLst>
                                        <p:tav tm="0">
                                          <p:val>
                                            <p:fltVal val="0"/>
                                          </p:val>
                                        </p:tav>
                                        <p:tav tm="100000">
                                          <p:val>
                                            <p:strVal val="#ppt_w"/>
                                          </p:val>
                                        </p:tav>
                                      </p:tavLst>
                                    </p:anim>
                                    <p:anim calcmode="lin" valueType="num">
                                      <p:cBhvr>
                                        <p:cTn id="17" dur="250" fill="hold"/>
                                        <p:tgtEl>
                                          <p:spTgt spid="8"/>
                                        </p:tgtEl>
                                        <p:attrNameLst>
                                          <p:attrName>ppt_h</p:attrName>
                                        </p:attrNameLst>
                                      </p:cBhvr>
                                      <p:tavLst>
                                        <p:tav tm="0">
                                          <p:val>
                                            <p:fltVal val="0"/>
                                          </p:val>
                                        </p:tav>
                                        <p:tav tm="100000">
                                          <p:val>
                                            <p:strVal val="#ppt_h"/>
                                          </p:val>
                                        </p:tav>
                                      </p:tavLst>
                                    </p:anim>
                                    <p:animEffect transition="in" filter="fade">
                                      <p:cBhvr>
                                        <p:cTn id="18" dur="250"/>
                                        <p:tgtEl>
                                          <p:spTgt spid="8"/>
                                        </p:tgtEl>
                                      </p:cBhvr>
                                    </p:animEffect>
                                  </p:childTnLst>
                                </p:cTn>
                              </p:par>
                            </p:childTnLst>
                          </p:cTn>
                        </p:par>
                        <p:par>
                          <p:cTn id="19" fill="hold">
                            <p:stCondLst>
                              <p:cond delay="850"/>
                            </p:stCondLst>
                            <p:childTnLst>
                              <p:par>
                                <p:cTn id="20" presetID="16" presetClass="entr" presetSubtype="37"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9"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59"/>
          <p:cNvSpPr txBox="1">
            <a:spLocks noChangeArrowheads="1"/>
          </p:cNvSpPr>
          <p:nvPr/>
        </p:nvSpPr>
        <p:spPr bwMode="auto">
          <a:xfrm flipH="1">
            <a:off x="946298" y="2743319"/>
            <a:ext cx="10685720" cy="769441"/>
          </a:xfrm>
          <a:prstGeom prst="rect">
            <a:avLst/>
          </a:prstGeom>
          <a:noFill/>
          <a:ln>
            <a:noFill/>
          </a:ln>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800">
              <a:defRPr/>
            </a:pPr>
            <a:r>
              <a:rPr lang="zh-CN" altLang="en-US" sz="4400" b="1" kern="0" dirty="0">
                <a:solidFill>
                  <a:schemeClr val="accent1">
                    <a:lumMod val="75000"/>
                  </a:schemeClr>
                </a:solidFill>
                <a:latin typeface="华文新魏" panose="02010800040101010101" pitchFamily="2" charset="-122"/>
                <a:ea typeface="华文新魏" panose="02010800040101010101" pitchFamily="2" charset="-122"/>
                <a:sym typeface="方正大黑简体" pitchFamily="65" charset="-122"/>
              </a:rPr>
              <a:t>实验内容</a:t>
            </a:r>
            <a:r>
              <a:rPr lang="en-US" altLang="zh-CN" sz="4400" b="1" kern="0" dirty="0">
                <a:solidFill>
                  <a:schemeClr val="accent1">
                    <a:lumMod val="75000"/>
                  </a:schemeClr>
                </a:solidFill>
                <a:latin typeface="微软雅黑" pitchFamily="34" charset="-122"/>
                <a:ea typeface="微软雅黑" pitchFamily="34" charset="-122"/>
              </a:rPr>
              <a:t>| </a:t>
            </a:r>
            <a:r>
              <a:rPr lang="en-US" altLang="zh-CN" sz="2400" dirty="0">
                <a:solidFill>
                  <a:schemeClr val="accent1">
                    <a:lumMod val="75000"/>
                  </a:schemeClr>
                </a:solidFill>
                <a:latin typeface="Impact" pitchFamily="34" charset="0"/>
                <a:sym typeface="Impact" pitchFamily="34" charset="0"/>
              </a:rPr>
              <a:t>The overview</a:t>
            </a:r>
            <a:endParaRPr lang="zh-CN" altLang="en-US" sz="2400" dirty="0">
              <a:solidFill>
                <a:schemeClr val="accent1">
                  <a:lumMod val="75000"/>
                </a:schemeClr>
              </a:solidFill>
              <a:latin typeface="Impact" pitchFamily="34" charset="0"/>
              <a:sym typeface="Impact" pitchFamily="34" charset="0"/>
            </a:endParaRPr>
          </a:p>
        </p:txBody>
      </p:sp>
      <p:grpSp>
        <p:nvGrpSpPr>
          <p:cNvPr id="36" name="Group 24"/>
          <p:cNvGrpSpPr/>
          <p:nvPr/>
        </p:nvGrpSpPr>
        <p:grpSpPr>
          <a:xfrm>
            <a:off x="5420764" y="3769378"/>
            <a:ext cx="1350472" cy="203200"/>
            <a:chOff x="4168751" y="2495551"/>
            <a:chExt cx="1012854" cy="152400"/>
          </a:xfrm>
          <a:solidFill>
            <a:schemeClr val="accent2">
              <a:lumMod val="40000"/>
              <a:lumOff val="60000"/>
            </a:schemeClr>
          </a:solidFill>
        </p:grpSpPr>
        <p:sp>
          <p:nvSpPr>
            <p:cNvPr id="37" name="Oval 15"/>
            <p:cNvSpPr/>
            <p:nvPr/>
          </p:nvSpPr>
          <p:spPr>
            <a:xfrm>
              <a:off x="4598977" y="2495551"/>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38" name="Oval 16"/>
            <p:cNvSpPr/>
            <p:nvPr/>
          </p:nvSpPr>
          <p:spPr>
            <a:xfrm flipV="1">
              <a:off x="48162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39" name="Oval 17"/>
            <p:cNvSpPr/>
            <p:nvPr/>
          </p:nvSpPr>
          <p:spPr>
            <a:xfrm flipV="1">
              <a:off x="44349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1" name="Oval 12"/>
            <p:cNvSpPr>
              <a:spLocks noChangeAspect="1"/>
            </p:cNvSpPr>
            <p:nvPr/>
          </p:nvSpPr>
          <p:spPr>
            <a:xfrm flipV="1">
              <a:off x="4980277"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3" name="Oval 13"/>
            <p:cNvSpPr>
              <a:spLocks noChangeAspect="1"/>
            </p:cNvSpPr>
            <p:nvPr/>
          </p:nvSpPr>
          <p:spPr>
            <a:xfrm flipV="1">
              <a:off x="4289838"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4" name="Oval 14"/>
            <p:cNvSpPr>
              <a:spLocks noChangeAspect="1"/>
            </p:cNvSpPr>
            <p:nvPr/>
          </p:nvSpPr>
          <p:spPr>
            <a:xfrm flipV="1">
              <a:off x="5125438"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5" name="Oval 23"/>
            <p:cNvSpPr>
              <a:spLocks noChangeAspect="1"/>
            </p:cNvSpPr>
            <p:nvPr/>
          </p:nvSpPr>
          <p:spPr>
            <a:xfrm flipV="1">
              <a:off x="4168751"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grpSp>
      <p:grpSp>
        <p:nvGrpSpPr>
          <p:cNvPr id="46" name="Group 29"/>
          <p:cNvGrpSpPr/>
          <p:nvPr/>
        </p:nvGrpSpPr>
        <p:grpSpPr>
          <a:xfrm>
            <a:off x="5420764" y="6089020"/>
            <a:ext cx="1350472" cy="203200"/>
            <a:chOff x="4168751" y="2495551"/>
            <a:chExt cx="1012854" cy="152400"/>
          </a:xfrm>
          <a:solidFill>
            <a:schemeClr val="accent2">
              <a:lumMod val="40000"/>
              <a:lumOff val="60000"/>
            </a:schemeClr>
          </a:solidFill>
        </p:grpSpPr>
        <p:sp>
          <p:nvSpPr>
            <p:cNvPr id="47" name="Oval 30"/>
            <p:cNvSpPr/>
            <p:nvPr/>
          </p:nvSpPr>
          <p:spPr>
            <a:xfrm>
              <a:off x="4598977" y="2495551"/>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8" name="Oval 31"/>
            <p:cNvSpPr/>
            <p:nvPr/>
          </p:nvSpPr>
          <p:spPr>
            <a:xfrm flipV="1">
              <a:off x="48162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49" name="Oval 32"/>
            <p:cNvSpPr/>
            <p:nvPr/>
          </p:nvSpPr>
          <p:spPr>
            <a:xfrm flipV="1">
              <a:off x="4434997" y="2522221"/>
              <a:ext cx="99060" cy="990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50" name="Oval 33"/>
            <p:cNvSpPr>
              <a:spLocks noChangeAspect="1"/>
            </p:cNvSpPr>
            <p:nvPr/>
          </p:nvSpPr>
          <p:spPr>
            <a:xfrm flipV="1">
              <a:off x="4980277"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51" name="Oval 34"/>
            <p:cNvSpPr>
              <a:spLocks noChangeAspect="1"/>
            </p:cNvSpPr>
            <p:nvPr/>
          </p:nvSpPr>
          <p:spPr>
            <a:xfrm flipV="1">
              <a:off x="4289838" y="2531632"/>
              <a:ext cx="80239" cy="802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52" name="Oval 35"/>
            <p:cNvSpPr>
              <a:spLocks noChangeAspect="1"/>
            </p:cNvSpPr>
            <p:nvPr/>
          </p:nvSpPr>
          <p:spPr>
            <a:xfrm flipV="1">
              <a:off x="5125438"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sp>
          <p:nvSpPr>
            <p:cNvPr id="53" name="Oval 36"/>
            <p:cNvSpPr>
              <a:spLocks noChangeAspect="1"/>
            </p:cNvSpPr>
            <p:nvPr/>
          </p:nvSpPr>
          <p:spPr>
            <a:xfrm flipV="1">
              <a:off x="4168751" y="2543668"/>
              <a:ext cx="56167" cy="561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solidFill>
                  <a:schemeClr val="tx2">
                    <a:lumMod val="40000"/>
                    <a:lumOff val="60000"/>
                  </a:schemeClr>
                </a:solidFill>
              </a:endParaRPr>
            </a:p>
          </p:txBody>
        </p:sp>
      </p:grpSp>
      <p:sp>
        <p:nvSpPr>
          <p:cNvPr id="66" name="Text Placeholder 3"/>
          <p:cNvSpPr txBox="1">
            <a:spLocks/>
          </p:cNvSpPr>
          <p:nvPr/>
        </p:nvSpPr>
        <p:spPr>
          <a:xfrm>
            <a:off x="1009781" y="4313062"/>
            <a:ext cx="9969235" cy="786435"/>
          </a:xfrm>
          <a:prstGeom prst="rect">
            <a:avLst/>
          </a:prstGeom>
        </p:spPr>
        <p:txBody>
          <a:bodyPr wrap="square" lIns="90000" tIns="46800" rIns="90000" bIns="4680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zh-CN" altLang="zh-CN" b="1" dirty="0">
                <a:latin typeface="Times New Roman" panose="02020603050405020304" pitchFamily="18" charset="0"/>
                <a:ea typeface="宋体" panose="02010600030101010101" pitchFamily="2" charset="-122"/>
                <a:cs typeface="Times New Roman" panose="02020603050405020304" pitchFamily="18" charset="0"/>
              </a:rPr>
              <a:t>目标检测任务是找出图像或视频中人们感兴趣的物体，并同时检测出它们的位置和大小。不同于图像分类任务，目标检测不仅要解决分类问题，还要解决定位问题，是属于</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Multi-Task</a:t>
            </a:r>
            <a:r>
              <a:rPr lang="zh-CN" altLang="zh-CN" b="1" dirty="0">
                <a:latin typeface="Times New Roman" panose="02020603050405020304" pitchFamily="18" charset="0"/>
                <a:ea typeface="宋体" panose="02010600030101010101" pitchFamily="2" charset="-122"/>
                <a:cs typeface="Times New Roman" panose="02020603050405020304" pitchFamily="18" charset="0"/>
              </a:rPr>
              <a:t>的问题。</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6165D65-C2D0-46D3-8E67-3D597FB004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86" y="-5647512"/>
            <a:ext cx="12192000" cy="8128000"/>
          </a:xfrm>
          <a:prstGeom prst="rect">
            <a:avLst/>
          </a:prstGeom>
        </p:spPr>
      </p:pic>
    </p:spTree>
    <p:extLst>
      <p:ext uri="{BB962C8B-B14F-4D97-AF65-F5344CB8AC3E}">
        <p14:creationId xmlns:p14="http://schemas.microsoft.com/office/powerpoint/2010/main" val="2436996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ppt_w</p:attrName>
                                        </p:attrNameLst>
                                      </p:cBhvr>
                                      <p:tavLst>
                                        <p:tav tm="0">
                                          <p:val>
                                            <p:fltVal val="0"/>
                                          </p:val>
                                        </p:tav>
                                        <p:tav tm="100000">
                                          <p:val>
                                            <p:strVal val="#ppt_w"/>
                                          </p:val>
                                        </p:tav>
                                      </p:tavLst>
                                    </p:anim>
                                    <p:anim calcmode="lin" valueType="num">
                                      <p:cBhvr>
                                        <p:cTn id="12" dur="500" fill="hold"/>
                                        <p:tgtEl>
                                          <p:spTgt spid="36"/>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up)">
                                      <p:cBhvr>
                                        <p:cTn id="16" dur="1000"/>
                                        <p:tgtEl>
                                          <p:spTgt spid="66"/>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6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2701A83-2686-2C86-270A-97BC6653D01B}"/>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58677" y="4479735"/>
            <a:ext cx="4067175" cy="4067175"/>
          </a:xfrm>
          <a:prstGeom prst="rect">
            <a:avLst/>
          </a:prstGeom>
        </p:spPr>
      </p:pic>
      <p:grpSp>
        <p:nvGrpSpPr>
          <p:cNvPr id="23" name="Group 9"/>
          <p:cNvGrpSpPr/>
          <p:nvPr/>
        </p:nvGrpSpPr>
        <p:grpSpPr>
          <a:xfrm>
            <a:off x="-10646" y="1543847"/>
            <a:ext cx="3182250" cy="2841945"/>
            <a:chOff x="-7985" y="901147"/>
            <a:chExt cx="2182717" cy="2131459"/>
          </a:xfrm>
          <a:solidFill>
            <a:schemeClr val="accent2"/>
          </a:solidFill>
        </p:grpSpPr>
        <p:sp>
          <p:nvSpPr>
            <p:cNvPr id="26" name="Rectangle 12"/>
            <p:cNvSpPr/>
            <p:nvPr/>
          </p:nvSpPr>
          <p:spPr>
            <a:xfrm>
              <a:off x="-7985" y="901147"/>
              <a:ext cx="2012646" cy="2131459"/>
            </a:xfrm>
            <a:prstGeom prst="rect">
              <a:avLst/>
            </a:prstGeom>
            <a:grp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25" name="Isosceles Triangle 11"/>
            <p:cNvSpPr/>
            <p:nvPr/>
          </p:nvSpPr>
          <p:spPr>
            <a:xfrm rot="5400000">
              <a:off x="1846781" y="1869353"/>
              <a:ext cx="460856" cy="19504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grpSp>
      <p:cxnSp>
        <p:nvCxnSpPr>
          <p:cNvPr id="30" name="Straight Connector 20"/>
          <p:cNvCxnSpPr/>
          <p:nvPr/>
        </p:nvCxnSpPr>
        <p:spPr>
          <a:xfrm>
            <a:off x="1042975" y="5118805"/>
            <a:ext cx="1010605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0" name="Rounded Rectangle 34"/>
          <p:cNvSpPr/>
          <p:nvPr/>
        </p:nvSpPr>
        <p:spPr>
          <a:xfrm>
            <a:off x="7632419" y="196515"/>
            <a:ext cx="4229967" cy="1013323"/>
          </a:xfrm>
          <a:prstGeom prst="roundRect">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0960" tIns="0" rIns="0" rtlCol="0" anchor="ctr"/>
          <a:lstStyle/>
          <a:p>
            <a:pPr algn="ctr"/>
            <a:endParaRPr lang="en-US" sz="3200" dirty="0">
              <a:solidFill>
                <a:schemeClr val="bg1"/>
              </a:solidFill>
              <a:latin typeface="FontAwesome" pitchFamily="2" charset="0"/>
            </a:endParaRPr>
          </a:p>
        </p:txBody>
      </p:sp>
      <p:sp>
        <p:nvSpPr>
          <p:cNvPr id="44" name="矩形 43"/>
          <p:cNvSpPr/>
          <p:nvPr/>
        </p:nvSpPr>
        <p:spPr>
          <a:xfrm>
            <a:off x="325487" y="2896372"/>
            <a:ext cx="2372737" cy="584767"/>
          </a:xfrm>
          <a:prstGeom prst="rect">
            <a:avLst/>
          </a:prstGeom>
        </p:spPr>
        <p:txBody>
          <a:bodyPr wrap="square" lIns="91431" tIns="45716" rIns="91431" bIns="45716">
            <a:spAutoFit/>
          </a:bodyPr>
          <a:lstStyle/>
          <a:p>
            <a:pPr algn="ctr"/>
            <a:r>
              <a:rPr lang="zh-CN" altLang="en-US" sz="3200" dirty="0">
                <a:solidFill>
                  <a:schemeClr val="bg1">
                    <a:lumMod val="95000"/>
                  </a:schemeClr>
                </a:solidFill>
                <a:latin typeface="华文新魏" panose="02010800040101010101" pitchFamily="2" charset="-122"/>
                <a:ea typeface="华文新魏" panose="02010800040101010101" pitchFamily="2" charset="-122"/>
              </a:rPr>
              <a:t>概述</a:t>
            </a:r>
            <a:endParaRPr lang="en-US" altLang="zh-CN" sz="3200" dirty="0">
              <a:solidFill>
                <a:schemeClr val="bg1">
                  <a:lumMod val="95000"/>
                </a:schemeClr>
              </a:solidFill>
              <a:latin typeface="华文新魏" panose="02010800040101010101" pitchFamily="2" charset="-122"/>
              <a:ea typeface="华文新魏" panose="02010800040101010101" pitchFamily="2" charset="-122"/>
            </a:endParaRPr>
          </a:p>
        </p:txBody>
      </p:sp>
      <p:sp>
        <p:nvSpPr>
          <p:cNvPr id="45" name="矩形 47"/>
          <p:cNvSpPr>
            <a:spLocks noChangeArrowheads="1"/>
          </p:cNvSpPr>
          <p:nvPr/>
        </p:nvSpPr>
        <p:spPr bwMode="auto">
          <a:xfrm>
            <a:off x="385121" y="3306171"/>
            <a:ext cx="2197992" cy="430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endParaRPr lang="zh-CN" altLang="en-US" sz="2000" dirty="0">
              <a:solidFill>
                <a:schemeClr val="bg1">
                  <a:lumMod val="95000"/>
                </a:schemeClr>
              </a:solidFill>
              <a:sym typeface="微软雅黑" pitchFamily="34" charset="-122"/>
            </a:endParaRPr>
          </a:p>
        </p:txBody>
      </p:sp>
      <p:sp>
        <p:nvSpPr>
          <p:cNvPr id="55" name="文本框 54"/>
          <p:cNvSpPr txBox="1"/>
          <p:nvPr/>
        </p:nvSpPr>
        <p:spPr>
          <a:xfrm>
            <a:off x="7954333" y="413096"/>
            <a:ext cx="3609352" cy="580159"/>
          </a:xfrm>
          <a:prstGeom prst="rect">
            <a:avLst/>
          </a:prstGeom>
          <a:noFill/>
        </p:spPr>
        <p:txBody>
          <a:bodyPr wrap="square" rtlCol="0">
            <a:spAutoFit/>
          </a:bodyPr>
          <a:lstStyle>
            <a:defPPr>
              <a:defRPr lang="zh-CN"/>
            </a:defPPr>
            <a:lvl1pPr algn="ctr">
              <a:defRPr sz="1800">
                <a:solidFill>
                  <a:schemeClr val="bg1">
                    <a:lumMod val="95000"/>
                  </a:schemeClr>
                </a:solidFill>
                <a:latin typeface="微软雅黑" panose="020B0503020204020204" pitchFamily="34" charset="-122"/>
                <a:ea typeface="微软雅黑" panose="020B0503020204020204" pitchFamily="34" charset="-122"/>
              </a:defRPr>
            </a:lvl1pPr>
          </a:lstStyle>
          <a:p>
            <a:pPr>
              <a:lnSpc>
                <a:spcPct val="120000"/>
              </a:lnSpc>
              <a:spcBef>
                <a:spcPct val="0"/>
              </a:spcBef>
            </a:pPr>
            <a:r>
              <a:rPr lang="zh-CN" altLang="en-US" sz="2800" dirty="0">
                <a:latin typeface="华文新魏" panose="02010800040101010101" pitchFamily="2" charset="-122"/>
                <a:ea typeface="华文新魏" panose="02010800040101010101" pitchFamily="2" charset="-122"/>
                <a:sym typeface="微软雅黑" pitchFamily="34" charset="-122"/>
              </a:rPr>
              <a:t>目标检测的发展</a:t>
            </a:r>
          </a:p>
        </p:txBody>
      </p:sp>
      <p:sp>
        <p:nvSpPr>
          <p:cNvPr id="27" name="矩形 3"/>
          <p:cNvSpPr>
            <a:spLocks noChangeArrowheads="1"/>
          </p:cNvSpPr>
          <p:nvPr/>
        </p:nvSpPr>
        <p:spPr bwMode="auto">
          <a:xfrm>
            <a:off x="1042976" y="224898"/>
            <a:ext cx="1857106"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zh-CN" altLang="en-US" b="1" dirty="0">
                <a:solidFill>
                  <a:schemeClr val="tx1">
                    <a:lumMod val="75000"/>
                    <a:lumOff val="25000"/>
                  </a:schemeClr>
                </a:solidFill>
              </a:rPr>
              <a:t>实验内容</a:t>
            </a:r>
          </a:p>
        </p:txBody>
      </p:sp>
      <p:sp>
        <p:nvSpPr>
          <p:cNvPr id="32" name="Freeform 145"/>
          <p:cNvSpPr>
            <a:spLocks noChangeAspect="1" noEditPoints="1"/>
          </p:cNvSpPr>
          <p:nvPr/>
        </p:nvSpPr>
        <p:spPr bwMode="auto">
          <a:xfrm>
            <a:off x="1188770" y="1986270"/>
            <a:ext cx="672701" cy="670143"/>
          </a:xfrm>
          <a:custGeom>
            <a:avLst/>
            <a:gdLst>
              <a:gd name="T0" fmla="*/ 95 w 111"/>
              <a:gd name="T1" fmla="*/ 16 h 111"/>
              <a:gd name="T2" fmla="*/ 95 w 111"/>
              <a:gd name="T3" fmla="*/ 94 h 111"/>
              <a:gd name="T4" fmla="*/ 16 w 111"/>
              <a:gd name="T5" fmla="*/ 94 h 111"/>
              <a:gd name="T6" fmla="*/ 16 w 111"/>
              <a:gd name="T7" fmla="*/ 16 h 111"/>
              <a:gd name="T8" fmla="*/ 51 w 111"/>
              <a:gd name="T9" fmla="*/ 100 h 111"/>
              <a:gd name="T10" fmla="*/ 38 w 111"/>
              <a:gd name="T11" fmla="*/ 85 h 111"/>
              <a:gd name="T12" fmla="*/ 51 w 111"/>
              <a:gd name="T13" fmla="*/ 100 h 111"/>
              <a:gd name="T14" fmla="*/ 51 w 111"/>
              <a:gd name="T15" fmla="*/ 60 h 111"/>
              <a:gd name="T16" fmla="*/ 35 w 111"/>
              <a:gd name="T17" fmla="*/ 75 h 111"/>
              <a:gd name="T18" fmla="*/ 51 w 111"/>
              <a:gd name="T19" fmla="*/ 50 h 111"/>
              <a:gd name="T20" fmla="*/ 35 w 111"/>
              <a:gd name="T21" fmla="*/ 36 h 111"/>
              <a:gd name="T22" fmla="*/ 51 w 111"/>
              <a:gd name="T23" fmla="*/ 50 h 111"/>
              <a:gd name="T24" fmla="*/ 51 w 111"/>
              <a:gd name="T25" fmla="*/ 10 h 111"/>
              <a:gd name="T26" fmla="*/ 38 w 111"/>
              <a:gd name="T27" fmla="*/ 25 h 111"/>
              <a:gd name="T28" fmla="*/ 61 w 111"/>
              <a:gd name="T29" fmla="*/ 10 h 111"/>
              <a:gd name="T30" fmla="*/ 73 w 111"/>
              <a:gd name="T31" fmla="*/ 25 h 111"/>
              <a:gd name="T32" fmla="*/ 61 w 111"/>
              <a:gd name="T33" fmla="*/ 10 h 111"/>
              <a:gd name="T34" fmla="*/ 61 w 111"/>
              <a:gd name="T35" fmla="*/ 50 h 111"/>
              <a:gd name="T36" fmla="*/ 77 w 111"/>
              <a:gd name="T37" fmla="*/ 36 h 111"/>
              <a:gd name="T38" fmla="*/ 61 w 111"/>
              <a:gd name="T39" fmla="*/ 60 h 111"/>
              <a:gd name="T40" fmla="*/ 77 w 111"/>
              <a:gd name="T41" fmla="*/ 75 h 111"/>
              <a:gd name="T42" fmla="*/ 61 w 111"/>
              <a:gd name="T43" fmla="*/ 60 h 111"/>
              <a:gd name="T44" fmla="*/ 61 w 111"/>
              <a:gd name="T45" fmla="*/ 100 h 111"/>
              <a:gd name="T46" fmla="*/ 73 w 111"/>
              <a:gd name="T47" fmla="*/ 85 h 111"/>
              <a:gd name="T48" fmla="*/ 11 w 111"/>
              <a:gd name="T49" fmla="*/ 50 h 111"/>
              <a:gd name="T50" fmla="*/ 24 w 111"/>
              <a:gd name="T51" fmla="*/ 39 h 111"/>
              <a:gd name="T52" fmla="*/ 11 w 111"/>
              <a:gd name="T53" fmla="*/ 50 h 111"/>
              <a:gd name="T54" fmla="*/ 100 w 111"/>
              <a:gd name="T55" fmla="*/ 50 h 111"/>
              <a:gd name="T56" fmla="*/ 87 w 111"/>
              <a:gd name="T57" fmla="*/ 39 h 111"/>
              <a:gd name="T58" fmla="*/ 100 w 111"/>
              <a:gd name="T59" fmla="*/ 60 h 111"/>
              <a:gd name="T60" fmla="*/ 87 w 111"/>
              <a:gd name="T61" fmla="*/ 71 h 111"/>
              <a:gd name="T62" fmla="*/ 100 w 111"/>
              <a:gd name="T63" fmla="*/ 60 h 111"/>
              <a:gd name="T64" fmla="*/ 11 w 111"/>
              <a:gd name="T65" fmla="*/ 60 h 111"/>
              <a:gd name="T66" fmla="*/ 24 w 111"/>
              <a:gd name="T67" fmla="*/ 71 h 111"/>
              <a:gd name="T68" fmla="*/ 96 w 111"/>
              <a:gd name="T69" fmla="*/ 77 h 111"/>
              <a:gd name="T70" fmla="*/ 84 w 111"/>
              <a:gd name="T71" fmla="*/ 82 h 111"/>
              <a:gd name="T72" fmla="*/ 79 w 111"/>
              <a:gd name="T73" fmla="*/ 95 h 111"/>
              <a:gd name="T74" fmla="*/ 96 w 111"/>
              <a:gd name="T75" fmla="*/ 77 h 111"/>
              <a:gd name="T76" fmla="*/ 18 w 111"/>
              <a:gd name="T77" fmla="*/ 78 h 111"/>
              <a:gd name="T78" fmla="*/ 23 w 111"/>
              <a:gd name="T79" fmla="*/ 88 h 111"/>
              <a:gd name="T80" fmla="*/ 32 w 111"/>
              <a:gd name="T81" fmla="*/ 93 h 111"/>
              <a:gd name="T82" fmla="*/ 15 w 111"/>
              <a:gd name="T83" fmla="*/ 33 h 111"/>
              <a:gd name="T84" fmla="*/ 27 w 111"/>
              <a:gd name="T85" fmla="*/ 28 h 111"/>
              <a:gd name="T86" fmla="*/ 33 w 111"/>
              <a:gd name="T87" fmla="*/ 16 h 111"/>
              <a:gd name="T88" fmla="*/ 15 w 111"/>
              <a:gd name="T89" fmla="*/ 33 h 111"/>
              <a:gd name="T90" fmla="*/ 94 w 111"/>
              <a:gd name="T91" fmla="*/ 32 h 111"/>
              <a:gd name="T92" fmla="*/ 88 w 111"/>
              <a:gd name="T93" fmla="*/ 23 h 111"/>
              <a:gd name="T94" fmla="*/ 80 w 111"/>
              <a:gd name="T95" fmla="*/ 1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1" h="111">
                <a:moveTo>
                  <a:pt x="56" y="0"/>
                </a:moveTo>
                <a:cubicBezTo>
                  <a:pt x="71" y="0"/>
                  <a:pt x="85" y="6"/>
                  <a:pt x="95" y="16"/>
                </a:cubicBezTo>
                <a:cubicBezTo>
                  <a:pt x="105" y="26"/>
                  <a:pt x="111" y="40"/>
                  <a:pt x="111" y="55"/>
                </a:cubicBezTo>
                <a:cubicBezTo>
                  <a:pt x="111" y="71"/>
                  <a:pt x="105" y="84"/>
                  <a:pt x="95" y="94"/>
                </a:cubicBezTo>
                <a:cubicBezTo>
                  <a:pt x="85" y="104"/>
                  <a:pt x="71" y="111"/>
                  <a:pt x="56" y="111"/>
                </a:cubicBezTo>
                <a:cubicBezTo>
                  <a:pt x="40" y="111"/>
                  <a:pt x="27" y="104"/>
                  <a:pt x="16" y="94"/>
                </a:cubicBezTo>
                <a:cubicBezTo>
                  <a:pt x="6" y="84"/>
                  <a:pt x="0" y="71"/>
                  <a:pt x="0" y="55"/>
                </a:cubicBezTo>
                <a:cubicBezTo>
                  <a:pt x="0" y="40"/>
                  <a:pt x="6" y="26"/>
                  <a:pt x="16" y="16"/>
                </a:cubicBezTo>
                <a:cubicBezTo>
                  <a:pt x="27" y="6"/>
                  <a:pt x="40" y="0"/>
                  <a:pt x="56" y="0"/>
                </a:cubicBezTo>
                <a:close/>
                <a:moveTo>
                  <a:pt x="51" y="100"/>
                </a:moveTo>
                <a:cubicBezTo>
                  <a:pt x="51" y="87"/>
                  <a:pt x="51" y="87"/>
                  <a:pt x="51" y="87"/>
                </a:cubicBezTo>
                <a:cubicBezTo>
                  <a:pt x="47" y="87"/>
                  <a:pt x="42" y="86"/>
                  <a:pt x="38" y="85"/>
                </a:cubicBezTo>
                <a:cubicBezTo>
                  <a:pt x="39" y="87"/>
                  <a:pt x="40" y="88"/>
                  <a:pt x="40" y="89"/>
                </a:cubicBezTo>
                <a:cubicBezTo>
                  <a:pt x="43" y="94"/>
                  <a:pt x="47" y="98"/>
                  <a:pt x="51" y="100"/>
                </a:cubicBezTo>
                <a:close/>
                <a:moveTo>
                  <a:pt x="51" y="77"/>
                </a:moveTo>
                <a:cubicBezTo>
                  <a:pt x="51" y="60"/>
                  <a:pt x="51" y="60"/>
                  <a:pt x="51" y="60"/>
                </a:cubicBezTo>
                <a:cubicBezTo>
                  <a:pt x="33" y="60"/>
                  <a:pt x="33" y="60"/>
                  <a:pt x="33" y="60"/>
                </a:cubicBezTo>
                <a:cubicBezTo>
                  <a:pt x="33" y="65"/>
                  <a:pt x="34" y="70"/>
                  <a:pt x="35" y="75"/>
                </a:cubicBezTo>
                <a:cubicBezTo>
                  <a:pt x="40" y="76"/>
                  <a:pt x="45" y="77"/>
                  <a:pt x="51" y="77"/>
                </a:cubicBezTo>
                <a:close/>
                <a:moveTo>
                  <a:pt x="51" y="50"/>
                </a:moveTo>
                <a:cubicBezTo>
                  <a:pt x="51" y="33"/>
                  <a:pt x="51" y="33"/>
                  <a:pt x="51" y="33"/>
                </a:cubicBezTo>
                <a:cubicBezTo>
                  <a:pt x="45" y="34"/>
                  <a:pt x="40" y="34"/>
                  <a:pt x="35" y="36"/>
                </a:cubicBezTo>
                <a:cubicBezTo>
                  <a:pt x="34" y="40"/>
                  <a:pt x="33" y="45"/>
                  <a:pt x="33" y="50"/>
                </a:cubicBezTo>
                <a:cubicBezTo>
                  <a:pt x="51" y="50"/>
                  <a:pt x="51" y="50"/>
                  <a:pt x="51" y="50"/>
                </a:cubicBezTo>
                <a:close/>
                <a:moveTo>
                  <a:pt x="51" y="24"/>
                </a:moveTo>
                <a:cubicBezTo>
                  <a:pt x="51" y="10"/>
                  <a:pt x="51" y="10"/>
                  <a:pt x="51" y="10"/>
                </a:cubicBezTo>
                <a:cubicBezTo>
                  <a:pt x="47" y="12"/>
                  <a:pt x="43" y="16"/>
                  <a:pt x="40" y="22"/>
                </a:cubicBezTo>
                <a:cubicBezTo>
                  <a:pt x="40" y="23"/>
                  <a:pt x="39" y="24"/>
                  <a:pt x="38" y="25"/>
                </a:cubicBezTo>
                <a:cubicBezTo>
                  <a:pt x="42" y="24"/>
                  <a:pt x="47" y="24"/>
                  <a:pt x="51" y="24"/>
                </a:cubicBezTo>
                <a:close/>
                <a:moveTo>
                  <a:pt x="61" y="10"/>
                </a:moveTo>
                <a:cubicBezTo>
                  <a:pt x="61" y="24"/>
                  <a:pt x="61" y="24"/>
                  <a:pt x="61" y="24"/>
                </a:cubicBezTo>
                <a:cubicBezTo>
                  <a:pt x="65" y="24"/>
                  <a:pt x="69" y="24"/>
                  <a:pt x="73" y="25"/>
                </a:cubicBezTo>
                <a:cubicBezTo>
                  <a:pt x="72" y="24"/>
                  <a:pt x="72" y="23"/>
                  <a:pt x="71" y="22"/>
                </a:cubicBezTo>
                <a:cubicBezTo>
                  <a:pt x="68" y="16"/>
                  <a:pt x="65" y="12"/>
                  <a:pt x="61" y="10"/>
                </a:cubicBezTo>
                <a:close/>
                <a:moveTo>
                  <a:pt x="61" y="33"/>
                </a:moveTo>
                <a:cubicBezTo>
                  <a:pt x="61" y="50"/>
                  <a:pt x="61" y="50"/>
                  <a:pt x="61" y="50"/>
                </a:cubicBezTo>
                <a:cubicBezTo>
                  <a:pt x="79" y="50"/>
                  <a:pt x="79" y="50"/>
                  <a:pt x="79" y="50"/>
                </a:cubicBezTo>
                <a:cubicBezTo>
                  <a:pt x="78" y="45"/>
                  <a:pt x="78" y="40"/>
                  <a:pt x="77" y="36"/>
                </a:cubicBezTo>
                <a:cubicBezTo>
                  <a:pt x="72" y="34"/>
                  <a:pt x="66" y="34"/>
                  <a:pt x="61" y="33"/>
                </a:cubicBezTo>
                <a:close/>
                <a:moveTo>
                  <a:pt x="61" y="60"/>
                </a:moveTo>
                <a:cubicBezTo>
                  <a:pt x="61" y="77"/>
                  <a:pt x="61" y="77"/>
                  <a:pt x="61" y="77"/>
                </a:cubicBezTo>
                <a:cubicBezTo>
                  <a:pt x="66" y="77"/>
                  <a:pt x="72" y="76"/>
                  <a:pt x="77" y="75"/>
                </a:cubicBezTo>
                <a:cubicBezTo>
                  <a:pt x="78" y="70"/>
                  <a:pt x="78" y="65"/>
                  <a:pt x="79" y="60"/>
                </a:cubicBezTo>
                <a:cubicBezTo>
                  <a:pt x="61" y="60"/>
                  <a:pt x="61" y="60"/>
                  <a:pt x="61" y="60"/>
                </a:cubicBezTo>
                <a:close/>
                <a:moveTo>
                  <a:pt x="61" y="87"/>
                </a:moveTo>
                <a:cubicBezTo>
                  <a:pt x="61" y="100"/>
                  <a:pt x="61" y="100"/>
                  <a:pt x="61" y="100"/>
                </a:cubicBezTo>
                <a:cubicBezTo>
                  <a:pt x="65" y="98"/>
                  <a:pt x="68" y="94"/>
                  <a:pt x="71" y="89"/>
                </a:cubicBezTo>
                <a:cubicBezTo>
                  <a:pt x="72" y="88"/>
                  <a:pt x="72" y="87"/>
                  <a:pt x="73" y="85"/>
                </a:cubicBezTo>
                <a:cubicBezTo>
                  <a:pt x="69" y="86"/>
                  <a:pt x="65" y="87"/>
                  <a:pt x="61" y="87"/>
                </a:cubicBezTo>
                <a:close/>
                <a:moveTo>
                  <a:pt x="11" y="50"/>
                </a:moveTo>
                <a:cubicBezTo>
                  <a:pt x="23" y="50"/>
                  <a:pt x="23" y="50"/>
                  <a:pt x="23" y="50"/>
                </a:cubicBezTo>
                <a:cubicBezTo>
                  <a:pt x="23" y="47"/>
                  <a:pt x="24" y="43"/>
                  <a:pt x="24" y="39"/>
                </a:cubicBezTo>
                <a:cubicBezTo>
                  <a:pt x="24" y="40"/>
                  <a:pt x="23" y="40"/>
                  <a:pt x="22" y="40"/>
                </a:cubicBezTo>
                <a:cubicBezTo>
                  <a:pt x="17" y="43"/>
                  <a:pt x="13" y="47"/>
                  <a:pt x="11" y="50"/>
                </a:cubicBezTo>
                <a:close/>
                <a:moveTo>
                  <a:pt x="88" y="50"/>
                </a:moveTo>
                <a:cubicBezTo>
                  <a:pt x="100" y="50"/>
                  <a:pt x="100" y="50"/>
                  <a:pt x="100" y="50"/>
                </a:cubicBezTo>
                <a:cubicBezTo>
                  <a:pt x="99" y="47"/>
                  <a:pt x="95" y="43"/>
                  <a:pt x="89" y="40"/>
                </a:cubicBezTo>
                <a:cubicBezTo>
                  <a:pt x="89" y="40"/>
                  <a:pt x="88" y="40"/>
                  <a:pt x="87" y="39"/>
                </a:cubicBezTo>
                <a:cubicBezTo>
                  <a:pt x="88" y="43"/>
                  <a:pt x="88" y="47"/>
                  <a:pt x="88" y="50"/>
                </a:cubicBezTo>
                <a:close/>
                <a:moveTo>
                  <a:pt x="100" y="60"/>
                </a:moveTo>
                <a:cubicBezTo>
                  <a:pt x="88" y="60"/>
                  <a:pt x="88" y="60"/>
                  <a:pt x="88" y="60"/>
                </a:cubicBezTo>
                <a:cubicBezTo>
                  <a:pt x="88" y="64"/>
                  <a:pt x="88" y="67"/>
                  <a:pt x="87" y="71"/>
                </a:cubicBezTo>
                <a:cubicBezTo>
                  <a:pt x="88" y="71"/>
                  <a:pt x="89" y="70"/>
                  <a:pt x="89" y="70"/>
                </a:cubicBezTo>
                <a:cubicBezTo>
                  <a:pt x="95" y="67"/>
                  <a:pt x="99" y="64"/>
                  <a:pt x="100" y="60"/>
                </a:cubicBezTo>
                <a:close/>
                <a:moveTo>
                  <a:pt x="23" y="60"/>
                </a:moveTo>
                <a:cubicBezTo>
                  <a:pt x="11" y="60"/>
                  <a:pt x="11" y="60"/>
                  <a:pt x="11" y="60"/>
                </a:cubicBezTo>
                <a:cubicBezTo>
                  <a:pt x="13" y="64"/>
                  <a:pt x="17" y="67"/>
                  <a:pt x="22" y="70"/>
                </a:cubicBezTo>
                <a:cubicBezTo>
                  <a:pt x="23" y="70"/>
                  <a:pt x="24" y="71"/>
                  <a:pt x="24" y="71"/>
                </a:cubicBezTo>
                <a:cubicBezTo>
                  <a:pt x="24" y="67"/>
                  <a:pt x="23" y="64"/>
                  <a:pt x="23" y="60"/>
                </a:cubicBezTo>
                <a:close/>
                <a:moveTo>
                  <a:pt x="96" y="77"/>
                </a:moveTo>
                <a:cubicBezTo>
                  <a:pt x="95" y="78"/>
                  <a:pt x="95" y="78"/>
                  <a:pt x="94" y="78"/>
                </a:cubicBezTo>
                <a:cubicBezTo>
                  <a:pt x="91" y="80"/>
                  <a:pt x="88" y="81"/>
                  <a:pt x="84" y="82"/>
                </a:cubicBezTo>
                <a:cubicBezTo>
                  <a:pt x="83" y="86"/>
                  <a:pt x="81" y="90"/>
                  <a:pt x="80" y="93"/>
                </a:cubicBezTo>
                <a:cubicBezTo>
                  <a:pt x="79" y="94"/>
                  <a:pt x="79" y="94"/>
                  <a:pt x="79" y="95"/>
                </a:cubicBezTo>
                <a:cubicBezTo>
                  <a:pt x="82" y="93"/>
                  <a:pt x="85" y="90"/>
                  <a:pt x="88" y="88"/>
                </a:cubicBezTo>
                <a:cubicBezTo>
                  <a:pt x="91" y="85"/>
                  <a:pt x="94" y="81"/>
                  <a:pt x="96" y="77"/>
                </a:cubicBezTo>
                <a:close/>
                <a:moveTo>
                  <a:pt x="27" y="82"/>
                </a:moveTo>
                <a:cubicBezTo>
                  <a:pt x="24" y="81"/>
                  <a:pt x="20" y="80"/>
                  <a:pt x="18" y="78"/>
                </a:cubicBezTo>
                <a:cubicBezTo>
                  <a:pt x="17" y="78"/>
                  <a:pt x="16" y="78"/>
                  <a:pt x="15" y="77"/>
                </a:cubicBezTo>
                <a:cubicBezTo>
                  <a:pt x="18" y="81"/>
                  <a:pt x="20" y="85"/>
                  <a:pt x="23" y="88"/>
                </a:cubicBezTo>
                <a:cubicBezTo>
                  <a:pt x="26" y="90"/>
                  <a:pt x="29" y="93"/>
                  <a:pt x="33" y="95"/>
                </a:cubicBezTo>
                <a:cubicBezTo>
                  <a:pt x="32" y="94"/>
                  <a:pt x="32" y="94"/>
                  <a:pt x="32" y="93"/>
                </a:cubicBezTo>
                <a:cubicBezTo>
                  <a:pt x="30" y="90"/>
                  <a:pt x="28" y="86"/>
                  <a:pt x="27" y="82"/>
                </a:cubicBezTo>
                <a:close/>
                <a:moveTo>
                  <a:pt x="15" y="33"/>
                </a:moveTo>
                <a:cubicBezTo>
                  <a:pt x="16" y="33"/>
                  <a:pt x="17" y="32"/>
                  <a:pt x="18" y="32"/>
                </a:cubicBezTo>
                <a:cubicBezTo>
                  <a:pt x="20" y="30"/>
                  <a:pt x="24" y="29"/>
                  <a:pt x="27" y="28"/>
                </a:cubicBezTo>
                <a:cubicBezTo>
                  <a:pt x="28" y="24"/>
                  <a:pt x="30" y="20"/>
                  <a:pt x="32" y="17"/>
                </a:cubicBezTo>
                <a:cubicBezTo>
                  <a:pt x="32" y="17"/>
                  <a:pt x="32" y="16"/>
                  <a:pt x="33" y="16"/>
                </a:cubicBezTo>
                <a:cubicBezTo>
                  <a:pt x="29" y="18"/>
                  <a:pt x="26" y="20"/>
                  <a:pt x="23" y="23"/>
                </a:cubicBezTo>
                <a:cubicBezTo>
                  <a:pt x="20" y="26"/>
                  <a:pt x="18" y="29"/>
                  <a:pt x="15" y="33"/>
                </a:cubicBezTo>
                <a:close/>
                <a:moveTo>
                  <a:pt x="84" y="28"/>
                </a:moveTo>
                <a:cubicBezTo>
                  <a:pt x="88" y="29"/>
                  <a:pt x="91" y="30"/>
                  <a:pt x="94" y="32"/>
                </a:cubicBezTo>
                <a:cubicBezTo>
                  <a:pt x="95" y="32"/>
                  <a:pt x="95" y="33"/>
                  <a:pt x="96" y="33"/>
                </a:cubicBezTo>
                <a:cubicBezTo>
                  <a:pt x="94" y="29"/>
                  <a:pt x="91" y="26"/>
                  <a:pt x="88" y="23"/>
                </a:cubicBezTo>
                <a:cubicBezTo>
                  <a:pt x="85" y="20"/>
                  <a:pt x="82" y="18"/>
                  <a:pt x="79" y="16"/>
                </a:cubicBezTo>
                <a:cubicBezTo>
                  <a:pt x="79" y="16"/>
                  <a:pt x="79" y="17"/>
                  <a:pt x="80" y="17"/>
                </a:cubicBezTo>
                <a:cubicBezTo>
                  <a:pt x="81" y="20"/>
                  <a:pt x="83" y="24"/>
                  <a:pt x="84" y="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文本框 37">
            <a:extLst>
              <a:ext uri="{FF2B5EF4-FFF2-40B4-BE49-F238E27FC236}">
                <a16:creationId xmlns:a16="http://schemas.microsoft.com/office/drawing/2014/main" id="{76E208CB-87B6-4E72-9C7C-3A569A7D623E}"/>
              </a:ext>
            </a:extLst>
          </p:cNvPr>
          <p:cNvSpPr txBox="1"/>
          <p:nvPr/>
        </p:nvSpPr>
        <p:spPr>
          <a:xfrm>
            <a:off x="863597" y="762618"/>
            <a:ext cx="2308007" cy="276991"/>
          </a:xfrm>
          <a:prstGeom prst="rect">
            <a:avLst/>
          </a:prstGeom>
          <a:noFill/>
        </p:spPr>
        <p:txBody>
          <a:bodyPr wrap="square" lIns="91431" tIns="45716" rIns="91431" bIns="45716" rtlCol="0">
            <a:spAutoFit/>
          </a:bodyPr>
          <a:lstStyle/>
          <a:p>
            <a:pPr algn="ctr"/>
            <a:r>
              <a:rPr lang="en-US" altLang="zh-CN" sz="1800" b="1" baseline="-3000" dirty="0">
                <a:solidFill>
                  <a:schemeClr val="tx1">
                    <a:lumMod val="65000"/>
                    <a:lumOff val="35000"/>
                  </a:schemeClr>
                </a:solidFill>
                <a:latin typeface="+mj-lt"/>
                <a:cs typeface="Arial" panose="020B0604020202020204" pitchFamily="34" charset="0"/>
              </a:rPr>
              <a:t>The overview</a:t>
            </a:r>
            <a:endParaRPr lang="zh-CN" altLang="en-US" sz="1800" b="1" baseline="-3000" dirty="0">
              <a:solidFill>
                <a:schemeClr val="tx1">
                  <a:lumMod val="65000"/>
                  <a:lumOff val="35000"/>
                </a:schemeClr>
              </a:solidFill>
              <a:latin typeface="+mj-lt"/>
              <a:cs typeface="Arial" panose="020B0604020202020204" pitchFamily="34" charset="0"/>
            </a:endParaRPr>
          </a:p>
        </p:txBody>
      </p:sp>
      <p:sp>
        <p:nvSpPr>
          <p:cNvPr id="2" name="文本框 1">
            <a:extLst>
              <a:ext uri="{FF2B5EF4-FFF2-40B4-BE49-F238E27FC236}">
                <a16:creationId xmlns:a16="http://schemas.microsoft.com/office/drawing/2014/main" id="{D3FBB19B-373A-4120-AF4A-9E0101606453}"/>
              </a:ext>
            </a:extLst>
          </p:cNvPr>
          <p:cNvSpPr txBox="1"/>
          <p:nvPr/>
        </p:nvSpPr>
        <p:spPr>
          <a:xfrm>
            <a:off x="3171604" y="1456230"/>
            <a:ext cx="8698476" cy="17017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目标检测的发展脉络可以划分为两个周期：传统目标检测算法时期</a:t>
            </a:r>
            <a:r>
              <a:rPr lang="en-US" altLang="zh-CN" sz="1800" kern="100" dirty="0">
                <a:solidFill>
                  <a:srgbClr val="000000"/>
                </a:solidFill>
                <a:effectLst/>
                <a:latin typeface="Times New Roman" panose="02020603050405020304" pitchFamily="18" charset="0"/>
                <a:ea typeface="宋体" panose="02010600030101010101" pitchFamily="2" charset="-122"/>
              </a:rPr>
              <a:t>(1998</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solidFill>
                  <a:srgbClr val="000000"/>
                </a:solidFill>
                <a:effectLst/>
                <a:latin typeface="Times New Roman" panose="02020603050405020304" pitchFamily="18" charset="0"/>
                <a:ea typeface="宋体" panose="02010600030101010101" pitchFamily="2" charset="-122"/>
              </a:rPr>
              <a:t>-2014</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a:t>
            </a:r>
            <a:r>
              <a:rPr lang="en-US" altLang="zh-CN" sz="1800" kern="100" dirty="0">
                <a:solidFill>
                  <a:srgbClr val="000000"/>
                </a:solidFill>
                <a:effectLst/>
                <a:latin typeface="Times New Roman" panose="02020603050405020304" pitchFamily="18" charset="0"/>
                <a:ea typeface="宋体" panose="02010600030101010101" pitchFamily="2" charset="-122"/>
              </a:rPr>
              <a:t>)</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和基于深度学习的目标检测算法时期</a:t>
            </a:r>
            <a:r>
              <a:rPr lang="en-US" altLang="zh-CN" sz="1800" kern="100" dirty="0">
                <a:solidFill>
                  <a:srgbClr val="000000"/>
                </a:solidFill>
                <a:effectLst/>
                <a:latin typeface="Times New Roman" panose="02020603050405020304" pitchFamily="18" charset="0"/>
                <a:ea typeface="宋体" panose="02010600030101010101" pitchFamily="2" charset="-122"/>
              </a:rPr>
              <a:t>(2014</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年至今</a:t>
            </a:r>
            <a:r>
              <a:rPr lang="en-US" altLang="zh-CN" sz="1800" kern="100" dirty="0">
                <a:solidFill>
                  <a:srgbClr val="000000"/>
                </a:solidFill>
                <a:effectLst/>
                <a:latin typeface="Times New Roman" panose="02020603050405020304" pitchFamily="18" charset="0"/>
                <a:ea typeface="宋体" panose="02010600030101010101" pitchFamily="2" charset="-122"/>
              </a:rPr>
              <a:t>)</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。而基于深度学习的目标检测算法又发展成了两条技术路线：</a:t>
            </a:r>
            <a:r>
              <a:rPr lang="en-US" altLang="zh-CN" sz="1800" kern="100" dirty="0">
                <a:solidFill>
                  <a:srgbClr val="000000"/>
                </a:solidFill>
                <a:effectLst/>
                <a:latin typeface="Times New Roman" panose="02020603050405020304" pitchFamily="18" charset="0"/>
                <a:ea typeface="宋体" panose="02010600030101010101" pitchFamily="2" charset="-122"/>
              </a:rPr>
              <a:t>Anchor based</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a:t>
            </a:r>
            <a:r>
              <a:rPr lang="en-US" altLang="zh-CN" sz="1800" kern="100" dirty="0">
                <a:solidFill>
                  <a:srgbClr val="000000"/>
                </a:solidFill>
                <a:effectLst/>
                <a:latin typeface="Times New Roman" panose="02020603050405020304" pitchFamily="18" charset="0"/>
                <a:ea typeface="宋体" panose="02010600030101010101" pitchFamily="2" charset="-122"/>
              </a:rPr>
              <a:t>(</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一阶段，二阶段</a:t>
            </a:r>
            <a:r>
              <a:rPr lang="en-US" altLang="zh-CN" sz="1800" kern="100" dirty="0">
                <a:solidFill>
                  <a:srgbClr val="000000"/>
                </a:solidFill>
                <a:effectLst/>
                <a:latin typeface="Times New Roman" panose="02020603050405020304" pitchFamily="18" charset="0"/>
                <a:ea typeface="宋体" panose="02010600030101010101" pitchFamily="2" charset="-122"/>
              </a:rPr>
              <a:t>)</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kern="100" dirty="0">
                <a:solidFill>
                  <a:srgbClr val="000000"/>
                </a:solidFill>
                <a:effectLst/>
                <a:latin typeface="Times New Roman" panose="02020603050405020304" pitchFamily="18" charset="0"/>
                <a:ea typeface="宋体" panose="02010600030101010101" pitchFamily="2" charset="-122"/>
              </a:rPr>
              <a:t>Anchor free</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方法。</a:t>
            </a:r>
            <a:endParaRPr lang="en-US" altLang="zh-CN" sz="18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本</a:t>
            </a: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实验</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使用的</a:t>
            </a:r>
            <a:r>
              <a:rPr lang="en-US" altLang="zh-CN" sz="1800" kern="100" dirty="0">
                <a:solidFill>
                  <a:srgbClr val="000000"/>
                </a:solidFill>
                <a:effectLst/>
                <a:latin typeface="Times New Roman" panose="02020603050405020304" pitchFamily="18" charset="0"/>
                <a:ea typeface="宋体" panose="02010600030101010101" pitchFamily="2" charset="-122"/>
              </a:rPr>
              <a:t>YOLOv7</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算法就是一种基于</a:t>
            </a:r>
            <a:r>
              <a:rPr lang="en-US" altLang="zh-CN" sz="1800" kern="100" dirty="0">
                <a:solidFill>
                  <a:srgbClr val="000000"/>
                </a:solidFill>
                <a:effectLst/>
                <a:latin typeface="Times New Roman" panose="02020603050405020304" pitchFamily="18" charset="0"/>
                <a:ea typeface="宋体" panose="02010600030101010101" pitchFamily="2" charset="-122"/>
              </a:rPr>
              <a:t>Anchor</a:t>
            </a:r>
            <a:r>
              <a:rPr lang="zh-CN"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的方法。</a:t>
            </a:r>
            <a:endParaRPr lang="en-US" altLang="zh-CN"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0D3BE86F-B422-4D8A-3614-70AB656A7E44}"/>
              </a:ext>
            </a:extLst>
          </p:cNvPr>
          <p:cNvPicPr>
            <a:picLocks noChangeAspect="1"/>
          </p:cNvPicPr>
          <p:nvPr/>
        </p:nvPicPr>
        <p:blipFill>
          <a:blip r:embed="rId5"/>
          <a:stretch>
            <a:fillRect/>
          </a:stretch>
        </p:blipFill>
        <p:spPr>
          <a:xfrm>
            <a:off x="3467466" y="3521354"/>
            <a:ext cx="8394920" cy="2658086"/>
          </a:xfrm>
          <a:prstGeom prst="rect">
            <a:avLst/>
          </a:prstGeom>
        </p:spPr>
      </p:pic>
    </p:spTree>
    <p:extLst>
      <p:ext uri="{BB962C8B-B14F-4D97-AF65-F5344CB8AC3E}">
        <p14:creationId xmlns:p14="http://schemas.microsoft.com/office/powerpoint/2010/main" val="4197938444"/>
      </p:ext>
    </p:extLst>
  </p:cSld>
  <p:clrMapOvr>
    <a:masterClrMapping/>
  </p:clrMapOvr>
  <p:transition spd="slow">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 presetClass="entr" presetSubtype="8" accel="50000" decel="5000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400" fill="hold"/>
                                            <p:tgtEl>
                                              <p:spTgt spid="23"/>
                                            </p:tgtEl>
                                            <p:attrNameLst>
                                              <p:attrName>ppt_x</p:attrName>
                                            </p:attrNameLst>
                                          </p:cBhvr>
                                          <p:tavLst>
                                            <p:tav tm="0">
                                              <p:val>
                                                <p:strVal val="0-#ppt_w/2"/>
                                              </p:val>
                                            </p:tav>
                                            <p:tav tm="100000">
                                              <p:val>
                                                <p:strVal val="#ppt_x"/>
                                              </p:val>
                                            </p:tav>
                                          </p:tavLst>
                                        </p:anim>
                                        <p:anim calcmode="lin" valueType="num">
                                          <p:cBhvr additive="base">
                                            <p:cTn id="12" dur="4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35"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750"/>
                                            <p:tgtEl>
                                              <p:spTgt spid="32"/>
                                            </p:tgtEl>
                                          </p:cBhvr>
                                        </p:animEffect>
                                        <p:anim calcmode="lin" valueType="num">
                                          <p:cBhvr>
                                            <p:cTn id="17" dur="750" fill="hold"/>
                                            <p:tgtEl>
                                              <p:spTgt spid="32"/>
                                            </p:tgtEl>
                                            <p:attrNameLst>
                                              <p:attrName>style.rotation</p:attrName>
                                            </p:attrNameLst>
                                          </p:cBhvr>
                                          <p:tavLst>
                                            <p:tav tm="0">
                                              <p:val>
                                                <p:fltVal val="720"/>
                                              </p:val>
                                            </p:tav>
                                            <p:tav tm="100000">
                                              <p:val>
                                                <p:fltVal val="0"/>
                                              </p:val>
                                            </p:tav>
                                          </p:tavLst>
                                        </p:anim>
                                        <p:anim calcmode="lin" valueType="num">
                                          <p:cBhvr>
                                            <p:cTn id="18" dur="750" fill="hold"/>
                                            <p:tgtEl>
                                              <p:spTgt spid="32"/>
                                            </p:tgtEl>
                                            <p:attrNameLst>
                                              <p:attrName>ppt_h</p:attrName>
                                            </p:attrNameLst>
                                          </p:cBhvr>
                                          <p:tavLst>
                                            <p:tav tm="0">
                                              <p:val>
                                                <p:fltVal val="0"/>
                                              </p:val>
                                            </p:tav>
                                            <p:tav tm="100000">
                                              <p:val>
                                                <p:strVal val="#ppt_h"/>
                                              </p:val>
                                            </p:tav>
                                          </p:tavLst>
                                        </p:anim>
                                        <p:anim calcmode="lin" valueType="num">
                                          <p:cBhvr>
                                            <p:cTn id="19" dur="750" fill="hold"/>
                                            <p:tgtEl>
                                              <p:spTgt spid="32"/>
                                            </p:tgtEl>
                                            <p:attrNameLst>
                                              <p:attrName>ppt_w</p:attrName>
                                            </p:attrNameLst>
                                          </p:cBhvr>
                                          <p:tavLst>
                                            <p:tav tm="0">
                                              <p:val>
                                                <p:fltVal val="0"/>
                                              </p:val>
                                            </p:tav>
                                            <p:tav tm="100000">
                                              <p:val>
                                                <p:strVal val="#ppt_w"/>
                                              </p:val>
                                            </p:tav>
                                          </p:tavLst>
                                        </p:anim>
                                      </p:childTnLst>
                                    </p:cTn>
                                  </p:par>
                                </p:childTnLst>
                              </p:cTn>
                            </p:par>
                            <p:par>
                              <p:cTn id="20" fill="hold">
                                <p:stCondLst>
                                  <p:cond delay="1650"/>
                                </p:stCondLst>
                                <p:childTnLst>
                                  <p:par>
                                    <p:cTn id="21" presetID="14" presetClass="entr" presetSubtype="1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randombar(horizontal)">
                                          <p:cBhvr>
                                            <p:cTn id="23" dur="400"/>
                                            <p:tgtEl>
                                              <p:spTgt spid="44"/>
                                            </p:tgtEl>
                                          </p:cBhvr>
                                        </p:animEffect>
                                      </p:childTnLst>
                                    </p:cTn>
                                  </p:par>
                                  <p:par>
                                    <p:cTn id="24" presetID="14" presetClass="entr" presetSubtype="10" fill="hold" grpId="0" nodeType="withEffect" nodePh="1">
                                      <p:stCondLst>
                                        <p:cond delay="0"/>
                                      </p:stCondLst>
                                      <p:endCondLst>
                                        <p:cond evt="begin" delay="0">
                                          <p:tn val="24"/>
                                        </p:cond>
                                      </p:endCondLst>
                                      <p:childTnLst>
                                        <p:set>
                                          <p:cBhvr>
                                            <p:cTn id="25" dur="1" fill="hold">
                                              <p:stCondLst>
                                                <p:cond delay="0"/>
                                              </p:stCondLst>
                                            </p:cTn>
                                            <p:tgtEl>
                                              <p:spTgt spid="45"/>
                                            </p:tgtEl>
                                            <p:attrNameLst>
                                              <p:attrName>style.visibility</p:attrName>
                                            </p:attrNameLst>
                                          </p:cBhvr>
                                          <p:to>
                                            <p:strVal val="visible"/>
                                          </p:to>
                                        </p:set>
                                        <p:animEffect transition="in" filter="randombar(horizontal)">
                                          <p:cBhvr>
                                            <p:cTn id="26" dur="400"/>
                                            <p:tgtEl>
                                              <p:spTgt spid="45"/>
                                            </p:tgtEl>
                                          </p:cBhvr>
                                        </p:animEffect>
                                      </p:childTnLst>
                                    </p:cTn>
                                  </p:par>
                                </p:childTnLst>
                              </p:cTn>
                            </p:par>
                            <p:par>
                              <p:cTn id="27" fill="hold">
                                <p:stCondLst>
                                  <p:cond delay="2050"/>
                                </p:stCondLst>
                                <p:childTnLst>
                                  <p:par>
                                    <p:cTn id="28" presetID="18" presetClass="entr" presetSubtype="3"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strips(upRight)">
                                          <p:cBhvr>
                                            <p:cTn id="30" dur="500"/>
                                            <p:tgtEl>
                                              <p:spTgt spid="30"/>
                                            </p:tgtEl>
                                          </p:cBhvr>
                                        </p:animEffect>
                                      </p:childTnLst>
                                    </p:cTn>
                                  </p:par>
                                </p:childTnLst>
                              </p:cTn>
                            </p:par>
                            <p:par>
                              <p:cTn id="31" fill="hold">
                                <p:stCondLst>
                                  <p:cond delay="2550"/>
                                </p:stCondLst>
                                <p:childTnLst>
                                  <p:par>
                                    <p:cTn id="32" presetID="1" presetClass="entr" presetSubtype="0"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par>
                              <p:cTn id="34" fill="hold">
                                <p:stCondLst>
                                  <p:cond delay="2550"/>
                                </p:stCondLst>
                                <p:childTnLst>
                                  <p:par>
                                    <p:cTn id="35" presetID="2" presetClass="entr" presetSubtype="2" accel="51429" fill="hold" grpId="0" nodeType="afterEffect" p14:presetBounceEnd="17143">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14:bounceEnd="17143">
                                          <p:cBhvr additive="base">
                                            <p:cTn id="37" dur="500" fill="hold"/>
                                            <p:tgtEl>
                                              <p:spTgt spid="40"/>
                                            </p:tgtEl>
                                            <p:attrNameLst>
                                              <p:attrName>ppt_x</p:attrName>
                                            </p:attrNameLst>
                                          </p:cBhvr>
                                          <p:tavLst>
                                            <p:tav tm="0">
                                              <p:val>
                                                <p:strVal val="1+#ppt_w/2"/>
                                              </p:val>
                                            </p:tav>
                                            <p:tav tm="100000">
                                              <p:val>
                                                <p:strVal val="#ppt_x"/>
                                              </p:val>
                                            </p:tav>
                                          </p:tavLst>
                                        </p:anim>
                                        <p:anim calcmode="lin" valueType="num" p14:bounceEnd="17143">
                                          <p:cBhvr additive="base">
                                            <p:cTn id="38" dur="500" fill="hold"/>
                                            <p:tgtEl>
                                              <p:spTgt spid="40"/>
                                            </p:tgtEl>
                                            <p:attrNameLst>
                                              <p:attrName>ppt_y</p:attrName>
                                            </p:attrNameLst>
                                          </p:cBhvr>
                                          <p:tavLst>
                                            <p:tav tm="0">
                                              <p:val>
                                                <p:strVal val="#ppt_y"/>
                                              </p:val>
                                            </p:tav>
                                            <p:tav tm="100000">
                                              <p:val>
                                                <p:strVal val="#ppt_y"/>
                                              </p:val>
                                            </p:tav>
                                          </p:tavLst>
                                        </p:anim>
                                      </p:childTnLst>
                                    </p:cTn>
                                  </p:par>
                                  <p:par>
                                    <p:cTn id="39" presetID="41" presetClass="entr" presetSubtype="0" fill="hold" grpId="0" nodeType="withEffect">
                                      <p:stCondLst>
                                        <p:cond delay="500"/>
                                      </p:stCondLst>
                                      <p:iterate type="lt">
                                        <p:tmPct val="25000"/>
                                      </p:iterate>
                                      <p:childTnLst>
                                        <p:set>
                                          <p:cBhvr>
                                            <p:cTn id="40" dur="1" fill="hold">
                                              <p:stCondLst>
                                                <p:cond delay="0"/>
                                              </p:stCondLst>
                                            </p:cTn>
                                            <p:tgtEl>
                                              <p:spTgt spid="55"/>
                                            </p:tgtEl>
                                            <p:attrNameLst>
                                              <p:attrName>style.visibility</p:attrName>
                                            </p:attrNameLst>
                                          </p:cBhvr>
                                          <p:to>
                                            <p:strVal val="visible"/>
                                          </p:to>
                                        </p:set>
                                        <p:anim calcmode="lin" valueType="num">
                                          <p:cBhvr>
                                            <p:cTn id="41" dur="25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42" dur="250" fill="hold"/>
                                            <p:tgtEl>
                                              <p:spTgt spid="55"/>
                                            </p:tgtEl>
                                            <p:attrNameLst>
                                              <p:attrName>ppt_y</p:attrName>
                                            </p:attrNameLst>
                                          </p:cBhvr>
                                          <p:tavLst>
                                            <p:tav tm="0">
                                              <p:val>
                                                <p:strVal val="#ppt_y"/>
                                              </p:val>
                                            </p:tav>
                                            <p:tav tm="100000">
                                              <p:val>
                                                <p:strVal val="#ppt_y"/>
                                              </p:val>
                                            </p:tav>
                                          </p:tavLst>
                                        </p:anim>
                                        <p:anim calcmode="lin" valueType="num">
                                          <p:cBhvr>
                                            <p:cTn id="43" dur="25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44" dur="25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45" dur="250" tmFilter="0,0; .5, 1; 1, 1"/>
                                            <p:tgtEl>
                                              <p:spTgt spid="55"/>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p:bldP spid="55" grpId="0"/>
          <p:bldP spid="27" grpId="0"/>
          <p:bldP spid="32" grpId="0" animBg="1"/>
          <p:bldP spid="24"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 presetClass="entr" presetSubtype="8" accel="50000" decel="5000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400" fill="hold"/>
                                            <p:tgtEl>
                                              <p:spTgt spid="23"/>
                                            </p:tgtEl>
                                            <p:attrNameLst>
                                              <p:attrName>ppt_x</p:attrName>
                                            </p:attrNameLst>
                                          </p:cBhvr>
                                          <p:tavLst>
                                            <p:tav tm="0">
                                              <p:val>
                                                <p:strVal val="0-#ppt_w/2"/>
                                              </p:val>
                                            </p:tav>
                                            <p:tav tm="100000">
                                              <p:val>
                                                <p:strVal val="#ppt_x"/>
                                              </p:val>
                                            </p:tav>
                                          </p:tavLst>
                                        </p:anim>
                                        <p:anim calcmode="lin" valueType="num">
                                          <p:cBhvr additive="base">
                                            <p:cTn id="12" dur="400" fill="hold"/>
                                            <p:tgtEl>
                                              <p:spTgt spid="23"/>
                                            </p:tgtEl>
                                            <p:attrNameLst>
                                              <p:attrName>ppt_y</p:attrName>
                                            </p:attrNameLst>
                                          </p:cBhvr>
                                          <p:tavLst>
                                            <p:tav tm="0">
                                              <p:val>
                                                <p:strVal val="#ppt_y"/>
                                              </p:val>
                                            </p:tav>
                                            <p:tav tm="100000">
                                              <p:val>
                                                <p:strVal val="#ppt_y"/>
                                              </p:val>
                                            </p:tav>
                                          </p:tavLst>
                                        </p:anim>
                                      </p:childTnLst>
                                    </p:cTn>
                                  </p:par>
                                </p:childTnLst>
                              </p:cTn>
                            </p:par>
                            <p:par>
                              <p:cTn id="13" fill="hold">
                                <p:stCondLst>
                                  <p:cond delay="900"/>
                                </p:stCondLst>
                                <p:childTnLst>
                                  <p:par>
                                    <p:cTn id="14" presetID="35"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750"/>
                                            <p:tgtEl>
                                              <p:spTgt spid="32"/>
                                            </p:tgtEl>
                                          </p:cBhvr>
                                        </p:animEffect>
                                        <p:anim calcmode="lin" valueType="num">
                                          <p:cBhvr>
                                            <p:cTn id="17" dur="750" fill="hold"/>
                                            <p:tgtEl>
                                              <p:spTgt spid="32"/>
                                            </p:tgtEl>
                                            <p:attrNameLst>
                                              <p:attrName>style.rotation</p:attrName>
                                            </p:attrNameLst>
                                          </p:cBhvr>
                                          <p:tavLst>
                                            <p:tav tm="0">
                                              <p:val>
                                                <p:fltVal val="720"/>
                                              </p:val>
                                            </p:tav>
                                            <p:tav tm="100000">
                                              <p:val>
                                                <p:fltVal val="0"/>
                                              </p:val>
                                            </p:tav>
                                          </p:tavLst>
                                        </p:anim>
                                        <p:anim calcmode="lin" valueType="num">
                                          <p:cBhvr>
                                            <p:cTn id="18" dur="750" fill="hold"/>
                                            <p:tgtEl>
                                              <p:spTgt spid="32"/>
                                            </p:tgtEl>
                                            <p:attrNameLst>
                                              <p:attrName>ppt_h</p:attrName>
                                            </p:attrNameLst>
                                          </p:cBhvr>
                                          <p:tavLst>
                                            <p:tav tm="0">
                                              <p:val>
                                                <p:fltVal val="0"/>
                                              </p:val>
                                            </p:tav>
                                            <p:tav tm="100000">
                                              <p:val>
                                                <p:strVal val="#ppt_h"/>
                                              </p:val>
                                            </p:tav>
                                          </p:tavLst>
                                        </p:anim>
                                        <p:anim calcmode="lin" valueType="num">
                                          <p:cBhvr>
                                            <p:cTn id="19" dur="750" fill="hold"/>
                                            <p:tgtEl>
                                              <p:spTgt spid="32"/>
                                            </p:tgtEl>
                                            <p:attrNameLst>
                                              <p:attrName>ppt_w</p:attrName>
                                            </p:attrNameLst>
                                          </p:cBhvr>
                                          <p:tavLst>
                                            <p:tav tm="0">
                                              <p:val>
                                                <p:fltVal val="0"/>
                                              </p:val>
                                            </p:tav>
                                            <p:tav tm="100000">
                                              <p:val>
                                                <p:strVal val="#ppt_w"/>
                                              </p:val>
                                            </p:tav>
                                          </p:tavLst>
                                        </p:anim>
                                      </p:childTnLst>
                                    </p:cTn>
                                  </p:par>
                                </p:childTnLst>
                              </p:cTn>
                            </p:par>
                            <p:par>
                              <p:cTn id="20" fill="hold">
                                <p:stCondLst>
                                  <p:cond delay="1650"/>
                                </p:stCondLst>
                                <p:childTnLst>
                                  <p:par>
                                    <p:cTn id="21" presetID="14" presetClass="entr" presetSubtype="1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randombar(horizontal)">
                                          <p:cBhvr>
                                            <p:cTn id="23" dur="400"/>
                                            <p:tgtEl>
                                              <p:spTgt spid="44"/>
                                            </p:tgtEl>
                                          </p:cBhvr>
                                        </p:animEffect>
                                      </p:childTnLst>
                                    </p:cTn>
                                  </p:par>
                                  <p:par>
                                    <p:cTn id="24" presetID="14" presetClass="entr" presetSubtype="10" fill="hold" grpId="0" nodeType="withEffect" nodePh="1">
                                      <p:stCondLst>
                                        <p:cond delay="0"/>
                                      </p:stCondLst>
                                      <p:endCondLst>
                                        <p:cond evt="begin" delay="0">
                                          <p:tn val="24"/>
                                        </p:cond>
                                      </p:endCondLst>
                                      <p:childTnLst>
                                        <p:set>
                                          <p:cBhvr>
                                            <p:cTn id="25" dur="1" fill="hold">
                                              <p:stCondLst>
                                                <p:cond delay="0"/>
                                              </p:stCondLst>
                                            </p:cTn>
                                            <p:tgtEl>
                                              <p:spTgt spid="45"/>
                                            </p:tgtEl>
                                            <p:attrNameLst>
                                              <p:attrName>style.visibility</p:attrName>
                                            </p:attrNameLst>
                                          </p:cBhvr>
                                          <p:to>
                                            <p:strVal val="visible"/>
                                          </p:to>
                                        </p:set>
                                        <p:animEffect transition="in" filter="randombar(horizontal)">
                                          <p:cBhvr>
                                            <p:cTn id="26" dur="400"/>
                                            <p:tgtEl>
                                              <p:spTgt spid="45"/>
                                            </p:tgtEl>
                                          </p:cBhvr>
                                        </p:animEffect>
                                      </p:childTnLst>
                                    </p:cTn>
                                  </p:par>
                                </p:childTnLst>
                              </p:cTn>
                            </p:par>
                            <p:par>
                              <p:cTn id="27" fill="hold">
                                <p:stCondLst>
                                  <p:cond delay="2050"/>
                                </p:stCondLst>
                                <p:childTnLst>
                                  <p:par>
                                    <p:cTn id="28" presetID="18" presetClass="entr" presetSubtype="3"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strips(upRight)">
                                          <p:cBhvr>
                                            <p:cTn id="30" dur="500"/>
                                            <p:tgtEl>
                                              <p:spTgt spid="30"/>
                                            </p:tgtEl>
                                          </p:cBhvr>
                                        </p:animEffect>
                                      </p:childTnLst>
                                    </p:cTn>
                                  </p:par>
                                </p:childTnLst>
                              </p:cTn>
                            </p:par>
                            <p:par>
                              <p:cTn id="31" fill="hold">
                                <p:stCondLst>
                                  <p:cond delay="2550"/>
                                </p:stCondLst>
                                <p:childTnLst>
                                  <p:par>
                                    <p:cTn id="32" presetID="1" presetClass="entr" presetSubtype="0"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par>
                              <p:cTn id="34" fill="hold">
                                <p:stCondLst>
                                  <p:cond delay="2550"/>
                                </p:stCondLst>
                                <p:childTnLst>
                                  <p:par>
                                    <p:cTn id="35" presetID="2" presetClass="entr" presetSubtype="2" accel="51429"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fill="hold"/>
                                            <p:tgtEl>
                                              <p:spTgt spid="40"/>
                                            </p:tgtEl>
                                            <p:attrNameLst>
                                              <p:attrName>ppt_x</p:attrName>
                                            </p:attrNameLst>
                                          </p:cBhvr>
                                          <p:tavLst>
                                            <p:tav tm="0">
                                              <p:val>
                                                <p:strVal val="1+#ppt_w/2"/>
                                              </p:val>
                                            </p:tav>
                                            <p:tav tm="100000">
                                              <p:val>
                                                <p:strVal val="#ppt_x"/>
                                              </p:val>
                                            </p:tav>
                                          </p:tavLst>
                                        </p:anim>
                                        <p:anim calcmode="lin" valueType="num">
                                          <p:cBhvr additive="base">
                                            <p:cTn id="38" dur="500" fill="hold"/>
                                            <p:tgtEl>
                                              <p:spTgt spid="40"/>
                                            </p:tgtEl>
                                            <p:attrNameLst>
                                              <p:attrName>ppt_y</p:attrName>
                                            </p:attrNameLst>
                                          </p:cBhvr>
                                          <p:tavLst>
                                            <p:tav tm="0">
                                              <p:val>
                                                <p:strVal val="#ppt_y"/>
                                              </p:val>
                                            </p:tav>
                                            <p:tav tm="100000">
                                              <p:val>
                                                <p:strVal val="#ppt_y"/>
                                              </p:val>
                                            </p:tav>
                                          </p:tavLst>
                                        </p:anim>
                                      </p:childTnLst>
                                    </p:cTn>
                                  </p:par>
                                  <p:par>
                                    <p:cTn id="39" presetID="41" presetClass="entr" presetSubtype="0" fill="hold" grpId="0" nodeType="withEffect">
                                      <p:stCondLst>
                                        <p:cond delay="500"/>
                                      </p:stCondLst>
                                      <p:iterate type="lt">
                                        <p:tmPct val="25000"/>
                                      </p:iterate>
                                      <p:childTnLst>
                                        <p:set>
                                          <p:cBhvr>
                                            <p:cTn id="40" dur="1" fill="hold">
                                              <p:stCondLst>
                                                <p:cond delay="0"/>
                                              </p:stCondLst>
                                            </p:cTn>
                                            <p:tgtEl>
                                              <p:spTgt spid="55"/>
                                            </p:tgtEl>
                                            <p:attrNameLst>
                                              <p:attrName>style.visibility</p:attrName>
                                            </p:attrNameLst>
                                          </p:cBhvr>
                                          <p:to>
                                            <p:strVal val="visible"/>
                                          </p:to>
                                        </p:set>
                                        <p:anim calcmode="lin" valueType="num">
                                          <p:cBhvr>
                                            <p:cTn id="41" dur="25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42" dur="250" fill="hold"/>
                                            <p:tgtEl>
                                              <p:spTgt spid="55"/>
                                            </p:tgtEl>
                                            <p:attrNameLst>
                                              <p:attrName>ppt_y</p:attrName>
                                            </p:attrNameLst>
                                          </p:cBhvr>
                                          <p:tavLst>
                                            <p:tav tm="0">
                                              <p:val>
                                                <p:strVal val="#ppt_y"/>
                                              </p:val>
                                            </p:tav>
                                            <p:tav tm="100000">
                                              <p:val>
                                                <p:strVal val="#ppt_y"/>
                                              </p:val>
                                            </p:tav>
                                          </p:tavLst>
                                        </p:anim>
                                        <p:anim calcmode="lin" valueType="num">
                                          <p:cBhvr>
                                            <p:cTn id="43" dur="25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44" dur="25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45" dur="250" tmFilter="0,0; .5, 1; 1, 1"/>
                                            <p:tgtEl>
                                              <p:spTgt spid="55"/>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p:bldP spid="55" grpId="0"/>
          <p:bldP spid="27" grpId="0"/>
          <p:bldP spid="32" grpId="0" animBg="1"/>
          <p:bldP spid="24" grpId="0"/>
          <p:bldP spid="2"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5881255" y="0"/>
            <a:ext cx="6310745" cy="6858000"/>
            <a:chOff x="5881255" y="0"/>
            <a:chExt cx="6310745" cy="6858000"/>
          </a:xfrm>
        </p:grpSpPr>
        <p:sp>
          <p:nvSpPr>
            <p:cNvPr id="44" name="矩形 43"/>
            <p:cNvSpPr/>
            <p:nvPr/>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5881255" y="3214255"/>
              <a:ext cx="429491" cy="429491"/>
              <a:chOff x="5881255" y="3280123"/>
              <a:chExt cx="429491" cy="429491"/>
            </a:xfrm>
          </p:grpSpPr>
          <p:sp>
            <p:nvSpPr>
              <p:cNvPr id="68" name="椭圆 67"/>
              <p:cNvSpPr/>
              <p:nvPr/>
            </p:nvSpPr>
            <p:spPr>
              <a:xfrm>
                <a:off x="5881255" y="3280123"/>
                <a:ext cx="429491" cy="4294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954387" y="3353255"/>
                <a:ext cx="283226" cy="283226"/>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4" name="矩形 73"/>
          <p:cNvSpPr/>
          <p:nvPr/>
        </p:nvSpPr>
        <p:spPr>
          <a:xfrm>
            <a:off x="678768" y="1111932"/>
            <a:ext cx="4293090" cy="2492234"/>
          </a:xfrm>
          <a:prstGeom prst="rect">
            <a:avLst/>
          </a:prstGeom>
          <a:blipFill>
            <a:blip r:embed="rId4"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7372776" y="93176"/>
            <a:ext cx="3884892" cy="2372660"/>
          </a:xfrm>
          <a:prstGeom prst="rect">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p:cNvGrpSpPr/>
          <p:nvPr/>
        </p:nvGrpSpPr>
        <p:grpSpPr>
          <a:xfrm>
            <a:off x="1688699" y="3676489"/>
            <a:ext cx="536359" cy="536359"/>
            <a:chOff x="2133354" y="3788238"/>
            <a:chExt cx="536359" cy="536359"/>
          </a:xfrm>
        </p:grpSpPr>
        <p:sp>
          <p:nvSpPr>
            <p:cNvPr id="77" name="矩形 76"/>
            <p:cNvSpPr/>
            <p:nvPr/>
          </p:nvSpPr>
          <p:spPr>
            <a:xfrm>
              <a:off x="2133354" y="3788238"/>
              <a:ext cx="536359" cy="536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a:grpSpLocks noChangeAspect="1"/>
            </p:cNvGrpSpPr>
            <p:nvPr/>
          </p:nvGrpSpPr>
          <p:grpSpPr>
            <a:xfrm>
              <a:off x="2224731" y="3904750"/>
              <a:ext cx="353604" cy="303335"/>
              <a:chOff x="5084763" y="971548"/>
              <a:chExt cx="323854" cy="277813"/>
            </a:xfrm>
            <a:solidFill>
              <a:schemeClr val="bg1"/>
            </a:solidFill>
          </p:grpSpPr>
          <p:sp>
            <p:nvSpPr>
              <p:cNvPr id="80" name="Freeform 301"/>
              <p:cNvSpPr>
                <a:spLocks noEditPoints="1"/>
              </p:cNvSpPr>
              <p:nvPr/>
            </p:nvSpPr>
            <p:spPr bwMode="auto">
              <a:xfrm>
                <a:off x="5191129"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1" name="Freeform 302"/>
              <p:cNvSpPr>
                <a:spLocks noEditPoints="1"/>
              </p:cNvSpPr>
              <p:nvPr/>
            </p:nvSpPr>
            <p:spPr bwMode="auto">
              <a:xfrm>
                <a:off x="5084773"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2"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83" name="组合 82"/>
          <p:cNvGrpSpPr/>
          <p:nvPr/>
        </p:nvGrpSpPr>
        <p:grpSpPr>
          <a:xfrm>
            <a:off x="3115742" y="3676489"/>
            <a:ext cx="536359" cy="536359"/>
            <a:chOff x="3560397" y="3788238"/>
            <a:chExt cx="536359" cy="536359"/>
          </a:xfrm>
        </p:grpSpPr>
        <p:sp>
          <p:nvSpPr>
            <p:cNvPr id="84" name="矩形 83"/>
            <p:cNvSpPr/>
            <p:nvPr/>
          </p:nvSpPr>
          <p:spPr>
            <a:xfrm>
              <a:off x="3560397" y="3788238"/>
              <a:ext cx="536359" cy="536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55"/>
            <p:cNvSpPr>
              <a:spLocks noChangeAspect="1" noEditPoints="1"/>
            </p:cNvSpPr>
            <p:nvPr/>
          </p:nvSpPr>
          <p:spPr bwMode="auto">
            <a:xfrm>
              <a:off x="3697443" y="3905461"/>
              <a:ext cx="262266" cy="301912"/>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a:p>
          </p:txBody>
        </p:sp>
      </p:grpSp>
      <p:grpSp>
        <p:nvGrpSpPr>
          <p:cNvPr id="86" name="组合 85"/>
          <p:cNvGrpSpPr/>
          <p:nvPr/>
        </p:nvGrpSpPr>
        <p:grpSpPr>
          <a:xfrm>
            <a:off x="2402220" y="3676489"/>
            <a:ext cx="536359" cy="536359"/>
            <a:chOff x="2846876" y="3788238"/>
            <a:chExt cx="536359" cy="536359"/>
          </a:xfrm>
        </p:grpSpPr>
        <p:sp>
          <p:nvSpPr>
            <p:cNvPr id="87" name="矩形 86"/>
            <p:cNvSpPr/>
            <p:nvPr/>
          </p:nvSpPr>
          <p:spPr>
            <a:xfrm>
              <a:off x="2846876" y="3788238"/>
              <a:ext cx="536359" cy="536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Freeform 206"/>
            <p:cNvSpPr>
              <a:spLocks noChangeAspect="1"/>
            </p:cNvSpPr>
            <p:nvPr/>
          </p:nvSpPr>
          <p:spPr bwMode="auto">
            <a:xfrm>
              <a:off x="2986885" y="3901068"/>
              <a:ext cx="201967" cy="310698"/>
            </a:xfrm>
            <a:custGeom>
              <a:avLst/>
              <a:gdLst>
                <a:gd name="T0" fmla="*/ 56 w 133"/>
                <a:gd name="T1" fmla="*/ 0 h 246"/>
                <a:gd name="T2" fmla="*/ 121 w 133"/>
                <a:gd name="T3" fmla="*/ 0 h 246"/>
                <a:gd name="T4" fmla="*/ 121 w 133"/>
                <a:gd name="T5" fmla="*/ 41 h 246"/>
                <a:gd name="T6" fmla="*/ 108 w 133"/>
                <a:gd name="T7" fmla="*/ 41 h 246"/>
                <a:gd name="T8" fmla="*/ 133 w 133"/>
                <a:gd name="T9" fmla="*/ 202 h 246"/>
                <a:gd name="T10" fmla="*/ 90 w 133"/>
                <a:gd name="T11" fmla="*/ 246 h 246"/>
                <a:gd name="T12" fmla="*/ 41 w 133"/>
                <a:gd name="T13" fmla="*/ 205 h 246"/>
                <a:gd name="T14" fmla="*/ 56 w 133"/>
                <a:gd name="T15" fmla="*/ 116 h 246"/>
                <a:gd name="T16" fmla="*/ 11 w 133"/>
                <a:gd name="T17" fmla="*/ 155 h 246"/>
                <a:gd name="T18" fmla="*/ 0 w 133"/>
                <a:gd name="T19" fmla="*/ 140 h 246"/>
                <a:gd name="T20" fmla="*/ 64 w 133"/>
                <a:gd name="T21" fmla="*/ 71 h 246"/>
                <a:gd name="T22" fmla="*/ 69 w 133"/>
                <a:gd name="T23" fmla="*/ 41 h 246"/>
                <a:gd name="T24" fmla="*/ 56 w 133"/>
                <a:gd name="T25" fmla="*/ 41 h 246"/>
                <a:gd name="T26" fmla="*/ 56 w 133"/>
                <a:gd name="T2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46">
                  <a:moveTo>
                    <a:pt x="56" y="0"/>
                  </a:moveTo>
                  <a:lnTo>
                    <a:pt x="121" y="0"/>
                  </a:lnTo>
                  <a:lnTo>
                    <a:pt x="121" y="41"/>
                  </a:lnTo>
                  <a:lnTo>
                    <a:pt x="108" y="41"/>
                  </a:lnTo>
                  <a:lnTo>
                    <a:pt x="133" y="202"/>
                  </a:lnTo>
                  <a:lnTo>
                    <a:pt x="90" y="246"/>
                  </a:lnTo>
                  <a:lnTo>
                    <a:pt x="41" y="205"/>
                  </a:lnTo>
                  <a:lnTo>
                    <a:pt x="56" y="116"/>
                  </a:lnTo>
                  <a:lnTo>
                    <a:pt x="11" y="155"/>
                  </a:lnTo>
                  <a:lnTo>
                    <a:pt x="0" y="140"/>
                  </a:lnTo>
                  <a:lnTo>
                    <a:pt x="64" y="71"/>
                  </a:lnTo>
                  <a:lnTo>
                    <a:pt x="69" y="41"/>
                  </a:lnTo>
                  <a:lnTo>
                    <a:pt x="56" y="41"/>
                  </a:lnTo>
                  <a:lnTo>
                    <a:pt x="5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zh-CN" altLang="en-US"/>
            </a:p>
          </p:txBody>
        </p:sp>
      </p:grpSp>
      <p:grpSp>
        <p:nvGrpSpPr>
          <p:cNvPr id="89" name="组合 88"/>
          <p:cNvGrpSpPr/>
          <p:nvPr/>
        </p:nvGrpSpPr>
        <p:grpSpPr>
          <a:xfrm>
            <a:off x="8377045" y="2644943"/>
            <a:ext cx="536359" cy="536359"/>
            <a:chOff x="2133354" y="3788238"/>
            <a:chExt cx="536359" cy="536359"/>
          </a:xfrm>
        </p:grpSpPr>
        <p:sp>
          <p:nvSpPr>
            <p:cNvPr id="90" name="矩形 89"/>
            <p:cNvSpPr/>
            <p:nvPr/>
          </p:nvSpPr>
          <p:spPr>
            <a:xfrm>
              <a:off x="2133354" y="3788238"/>
              <a:ext cx="536359" cy="536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p:cNvGrpSpPr>
              <a:grpSpLocks noChangeAspect="1"/>
            </p:cNvGrpSpPr>
            <p:nvPr/>
          </p:nvGrpSpPr>
          <p:grpSpPr>
            <a:xfrm>
              <a:off x="2224731" y="3904750"/>
              <a:ext cx="353604" cy="303335"/>
              <a:chOff x="5084763" y="971548"/>
              <a:chExt cx="323854" cy="277813"/>
            </a:xfrm>
            <a:solidFill>
              <a:schemeClr val="bg1"/>
            </a:solidFill>
          </p:grpSpPr>
          <p:sp>
            <p:nvSpPr>
              <p:cNvPr id="92" name="Freeform 301"/>
              <p:cNvSpPr>
                <a:spLocks noEditPoints="1"/>
              </p:cNvSpPr>
              <p:nvPr/>
            </p:nvSpPr>
            <p:spPr bwMode="auto">
              <a:xfrm>
                <a:off x="5191129"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3" name="Freeform 302"/>
              <p:cNvSpPr>
                <a:spLocks noEditPoints="1"/>
              </p:cNvSpPr>
              <p:nvPr/>
            </p:nvSpPr>
            <p:spPr bwMode="auto">
              <a:xfrm>
                <a:off x="5084773"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4"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95" name="组合 94"/>
          <p:cNvGrpSpPr/>
          <p:nvPr/>
        </p:nvGrpSpPr>
        <p:grpSpPr>
          <a:xfrm>
            <a:off x="9744031" y="2641531"/>
            <a:ext cx="536359" cy="536359"/>
            <a:chOff x="3560397" y="3788238"/>
            <a:chExt cx="536359" cy="536359"/>
          </a:xfrm>
        </p:grpSpPr>
        <p:sp>
          <p:nvSpPr>
            <p:cNvPr id="96" name="矩形 95"/>
            <p:cNvSpPr/>
            <p:nvPr/>
          </p:nvSpPr>
          <p:spPr>
            <a:xfrm>
              <a:off x="3560397" y="3788238"/>
              <a:ext cx="536359" cy="536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Freeform 55"/>
            <p:cNvSpPr>
              <a:spLocks noChangeAspect="1" noEditPoints="1"/>
            </p:cNvSpPr>
            <p:nvPr/>
          </p:nvSpPr>
          <p:spPr bwMode="auto">
            <a:xfrm>
              <a:off x="3697443" y="3905461"/>
              <a:ext cx="262266" cy="301912"/>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8" name="组合 97"/>
          <p:cNvGrpSpPr/>
          <p:nvPr/>
        </p:nvGrpSpPr>
        <p:grpSpPr>
          <a:xfrm>
            <a:off x="9055272" y="2644943"/>
            <a:ext cx="536359" cy="536359"/>
            <a:chOff x="2846876" y="3788238"/>
            <a:chExt cx="536359" cy="536359"/>
          </a:xfrm>
        </p:grpSpPr>
        <p:sp>
          <p:nvSpPr>
            <p:cNvPr id="99" name="矩形 98"/>
            <p:cNvSpPr/>
            <p:nvPr/>
          </p:nvSpPr>
          <p:spPr>
            <a:xfrm>
              <a:off x="2846876" y="3788238"/>
              <a:ext cx="536359" cy="5363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Freeform 206"/>
            <p:cNvSpPr>
              <a:spLocks noChangeAspect="1"/>
            </p:cNvSpPr>
            <p:nvPr/>
          </p:nvSpPr>
          <p:spPr bwMode="auto">
            <a:xfrm>
              <a:off x="2986885" y="3901068"/>
              <a:ext cx="201967" cy="310698"/>
            </a:xfrm>
            <a:custGeom>
              <a:avLst/>
              <a:gdLst>
                <a:gd name="T0" fmla="*/ 56 w 133"/>
                <a:gd name="T1" fmla="*/ 0 h 246"/>
                <a:gd name="T2" fmla="*/ 121 w 133"/>
                <a:gd name="T3" fmla="*/ 0 h 246"/>
                <a:gd name="T4" fmla="*/ 121 w 133"/>
                <a:gd name="T5" fmla="*/ 41 h 246"/>
                <a:gd name="T6" fmla="*/ 108 w 133"/>
                <a:gd name="T7" fmla="*/ 41 h 246"/>
                <a:gd name="T8" fmla="*/ 133 w 133"/>
                <a:gd name="T9" fmla="*/ 202 h 246"/>
                <a:gd name="T10" fmla="*/ 90 w 133"/>
                <a:gd name="T11" fmla="*/ 246 h 246"/>
                <a:gd name="T12" fmla="*/ 41 w 133"/>
                <a:gd name="T13" fmla="*/ 205 h 246"/>
                <a:gd name="T14" fmla="*/ 56 w 133"/>
                <a:gd name="T15" fmla="*/ 116 h 246"/>
                <a:gd name="T16" fmla="*/ 11 w 133"/>
                <a:gd name="T17" fmla="*/ 155 h 246"/>
                <a:gd name="T18" fmla="*/ 0 w 133"/>
                <a:gd name="T19" fmla="*/ 140 h 246"/>
                <a:gd name="T20" fmla="*/ 64 w 133"/>
                <a:gd name="T21" fmla="*/ 71 h 246"/>
                <a:gd name="T22" fmla="*/ 69 w 133"/>
                <a:gd name="T23" fmla="*/ 41 h 246"/>
                <a:gd name="T24" fmla="*/ 56 w 133"/>
                <a:gd name="T25" fmla="*/ 41 h 246"/>
                <a:gd name="T26" fmla="*/ 56 w 133"/>
                <a:gd name="T27"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46">
                  <a:moveTo>
                    <a:pt x="56" y="0"/>
                  </a:moveTo>
                  <a:lnTo>
                    <a:pt x="121" y="0"/>
                  </a:lnTo>
                  <a:lnTo>
                    <a:pt x="121" y="41"/>
                  </a:lnTo>
                  <a:lnTo>
                    <a:pt x="108" y="41"/>
                  </a:lnTo>
                  <a:lnTo>
                    <a:pt x="133" y="202"/>
                  </a:lnTo>
                  <a:lnTo>
                    <a:pt x="90" y="246"/>
                  </a:lnTo>
                  <a:lnTo>
                    <a:pt x="41" y="205"/>
                  </a:lnTo>
                  <a:lnTo>
                    <a:pt x="56" y="116"/>
                  </a:lnTo>
                  <a:lnTo>
                    <a:pt x="11" y="155"/>
                  </a:lnTo>
                  <a:lnTo>
                    <a:pt x="0" y="140"/>
                  </a:lnTo>
                  <a:lnTo>
                    <a:pt x="64" y="71"/>
                  </a:lnTo>
                  <a:lnTo>
                    <a:pt x="69" y="41"/>
                  </a:lnTo>
                  <a:lnTo>
                    <a:pt x="56" y="41"/>
                  </a:lnTo>
                  <a:lnTo>
                    <a:pt x="56"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5" name="TextBox 11"/>
          <p:cNvSpPr txBox="1"/>
          <p:nvPr/>
        </p:nvSpPr>
        <p:spPr>
          <a:xfrm>
            <a:off x="678768" y="4325678"/>
            <a:ext cx="4668188" cy="2416174"/>
          </a:xfrm>
          <a:prstGeom prst="rect">
            <a:avLst/>
          </a:prstGeom>
          <a:noFill/>
        </p:spPr>
        <p:txBody>
          <a:bodyPr wrap="square" rtlCol="0">
            <a:spAutoFit/>
          </a:bodyPr>
          <a:lstStyle/>
          <a:p>
            <a:pPr algn="just">
              <a:lnSpc>
                <a:spcPct val="135000"/>
              </a:lnSpc>
            </a:pPr>
            <a:r>
              <a:rPr lang="zh-CN" altLang="zh-CN" dirty="0">
                <a:latin typeface="黑体" panose="02010609060101010101" pitchFamily="49" charset="-122"/>
                <a:ea typeface="黑体" panose="02010609060101010101" pitchFamily="49" charset="-122"/>
                <a:cs typeface="Times New Roman" panose="02020603050405020304" pitchFamily="18" charset="0"/>
              </a:rPr>
              <a:t>作为计算机视觉的基本问题之一，目标检测构成了许多其它视觉任务的</a:t>
            </a:r>
            <a:r>
              <a:rPr lang="zh-CN"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基础</a:t>
            </a:r>
            <a:r>
              <a:rPr lang="zh-CN" altLang="zh-CN" dirty="0">
                <a:latin typeface="黑体" panose="02010609060101010101" pitchFamily="49" charset="-122"/>
                <a:ea typeface="黑体" panose="02010609060101010101" pitchFamily="49" charset="-122"/>
                <a:cs typeface="Times New Roman" panose="02020603050405020304" pitchFamily="18" charset="0"/>
              </a:rPr>
              <a:t>，例如</a:t>
            </a:r>
            <a:r>
              <a:rPr lang="zh-CN" altLang="zh-CN" b="1" dirty="0">
                <a:latin typeface="黑体" panose="02010609060101010101" pitchFamily="49" charset="-122"/>
                <a:ea typeface="黑体" panose="02010609060101010101" pitchFamily="49" charset="-122"/>
                <a:cs typeface="Times New Roman" panose="02020603050405020304" pitchFamily="18" charset="0"/>
              </a:rPr>
              <a:t>实例分割</a:t>
            </a:r>
            <a:r>
              <a:rPr lang="zh-CN" altLang="zh-CN" dirty="0">
                <a:latin typeface="黑体" panose="02010609060101010101" pitchFamily="49" charset="-122"/>
                <a:ea typeface="黑体" panose="02010609060101010101" pitchFamily="49" charset="-122"/>
                <a:cs typeface="Times New Roman" panose="02020603050405020304" pitchFamily="18" charset="0"/>
              </a:rPr>
              <a:t>，</a:t>
            </a:r>
            <a:r>
              <a:rPr lang="zh-CN" altLang="zh-CN" b="1" dirty="0">
                <a:latin typeface="黑体" panose="02010609060101010101" pitchFamily="49" charset="-122"/>
                <a:ea typeface="黑体" panose="02010609060101010101" pitchFamily="49" charset="-122"/>
                <a:cs typeface="Times New Roman" panose="02020603050405020304" pitchFamily="18" charset="0"/>
              </a:rPr>
              <a:t>图像标注</a:t>
            </a:r>
            <a:r>
              <a:rPr lang="zh-CN" altLang="zh-CN" dirty="0">
                <a:latin typeface="黑体" panose="02010609060101010101" pitchFamily="49" charset="-122"/>
                <a:ea typeface="黑体" panose="02010609060101010101" pitchFamily="49" charset="-122"/>
                <a:cs typeface="Times New Roman" panose="02020603050405020304" pitchFamily="18" charset="0"/>
              </a:rPr>
              <a:t>和</a:t>
            </a:r>
            <a:r>
              <a:rPr lang="zh-CN" altLang="zh-CN" b="1" dirty="0">
                <a:latin typeface="黑体" panose="02010609060101010101" pitchFamily="49" charset="-122"/>
                <a:ea typeface="黑体" panose="02010609060101010101" pitchFamily="49" charset="-122"/>
                <a:cs typeface="Times New Roman" panose="02020603050405020304" pitchFamily="18" charset="0"/>
              </a:rPr>
              <a:t>目标跟踪</a:t>
            </a:r>
            <a:r>
              <a:rPr lang="zh-CN" altLang="zh-CN" dirty="0">
                <a:latin typeface="黑体" panose="02010609060101010101" pitchFamily="49" charset="-122"/>
                <a:ea typeface="黑体" panose="02010609060101010101" pitchFamily="49" charset="-122"/>
                <a:cs typeface="Times New Roman" panose="02020603050405020304" pitchFamily="18" charset="0"/>
              </a:rPr>
              <a:t>等等；</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algn="just">
              <a:lnSpc>
                <a:spcPct val="135000"/>
              </a:lnSpc>
            </a:pPr>
            <a:r>
              <a:rPr lang="zh-CN" altLang="zh-CN" dirty="0">
                <a:latin typeface="黑体" panose="02010609060101010101" pitchFamily="49" charset="-122"/>
                <a:ea typeface="黑体" panose="02010609060101010101" pitchFamily="49" charset="-122"/>
                <a:cs typeface="Times New Roman" panose="02020603050405020304" pitchFamily="18" charset="0"/>
              </a:rPr>
              <a:t>从检测应用的角度看：行人检测、面部检测、文本检测、交通标注与红绿灯检测，遥感目标检测统称为目标检测的</a:t>
            </a:r>
            <a:r>
              <a:rPr lang="zh-CN"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五大应用</a:t>
            </a:r>
            <a:r>
              <a:rPr lang="zh-CN" altLang="zh-CN" dirty="0">
                <a:latin typeface="黑体" panose="02010609060101010101" pitchFamily="49" charset="-122"/>
                <a:ea typeface="黑体" panose="02010609060101010101" pitchFamily="49" charset="-122"/>
                <a:cs typeface="Times New Roman" panose="02020603050405020304" pitchFamily="18" charset="0"/>
              </a:rPr>
              <a:t>。</a:t>
            </a:r>
          </a:p>
        </p:txBody>
      </p:sp>
      <p:sp>
        <p:nvSpPr>
          <p:cNvPr id="106" name="TextBox 11"/>
          <p:cNvSpPr txBox="1"/>
          <p:nvPr/>
        </p:nvSpPr>
        <p:spPr>
          <a:xfrm>
            <a:off x="6400800" y="3377326"/>
            <a:ext cx="5762161" cy="3507179"/>
          </a:xfrm>
          <a:prstGeom prst="rect">
            <a:avLst/>
          </a:prstGeom>
          <a:noFill/>
        </p:spPr>
        <p:txBody>
          <a:bodyPr wrap="square" rtlCol="0">
            <a:spAutoFit/>
          </a:bodyPr>
          <a:lstStyle/>
          <a:p>
            <a:pPr>
              <a:lnSpc>
                <a:spcPct val="125000"/>
              </a:lnSpc>
            </a:pPr>
            <a:r>
              <a:rPr lang="zh-CN" altLang="zh-CN" sz="1800" b="1" dirty="0">
                <a:solidFill>
                  <a:schemeClr val="bg1">
                    <a:lumMod val="85000"/>
                  </a:schemeClr>
                </a:solidFill>
                <a:latin typeface="黑体" panose="02010609060101010101" pitchFamily="49" charset="-122"/>
                <a:ea typeface="黑体" panose="02010609060101010101" pitchFamily="49" charset="-122"/>
                <a:cs typeface="Times New Roman" panose="02020603050405020304" pitchFamily="18" charset="0"/>
              </a:rPr>
              <a:t>在未来的研究工作中，目标检测领域可能会有如下几个发展趋势：</a:t>
            </a:r>
          </a:p>
          <a:p>
            <a:pPr marL="285750" indent="-285750">
              <a:lnSpc>
                <a:spcPct val="125000"/>
              </a:lnSpc>
              <a:buFont typeface="Arial" panose="020B0604020202020204" pitchFamily="34" charset="0"/>
              <a:buChar char="•"/>
            </a:pPr>
            <a:r>
              <a:rPr lang="zh-CN" altLang="zh-CN" sz="1800" b="1" dirty="0">
                <a:solidFill>
                  <a:schemeClr val="bg1">
                    <a:lumMod val="85000"/>
                  </a:schemeClr>
                </a:solidFill>
                <a:latin typeface="黑体" panose="02010609060101010101" pitchFamily="49" charset="-122"/>
                <a:ea typeface="黑体" panose="02010609060101010101" pitchFamily="49" charset="-122"/>
                <a:cs typeface="Times New Roman" panose="02020603050405020304" pitchFamily="18" charset="0"/>
              </a:rPr>
              <a:t>轻量化型目标检测，使其在移动设备上快速流畅运行；</a:t>
            </a:r>
          </a:p>
          <a:p>
            <a:pPr marL="285750" indent="-285750">
              <a:lnSpc>
                <a:spcPct val="125000"/>
              </a:lnSpc>
              <a:buFont typeface="Arial" panose="020B0604020202020204" pitchFamily="34" charset="0"/>
              <a:buChar char="•"/>
            </a:pPr>
            <a:r>
              <a:rPr lang="zh-CN" altLang="zh-CN" sz="1800" b="1" dirty="0">
                <a:solidFill>
                  <a:schemeClr val="bg1">
                    <a:lumMod val="85000"/>
                  </a:schemeClr>
                </a:solidFill>
                <a:latin typeface="黑体" panose="02010609060101010101" pitchFamily="49" charset="-122"/>
                <a:ea typeface="黑体" panose="02010609060101010101" pitchFamily="49" charset="-122"/>
                <a:cs typeface="Times New Roman" panose="02020603050405020304" pitchFamily="18" charset="0"/>
              </a:rPr>
              <a:t>与</a:t>
            </a:r>
            <a:r>
              <a:rPr lang="en-US" altLang="zh-CN" sz="1800" b="1" dirty="0" err="1">
                <a:solidFill>
                  <a:schemeClr val="bg1">
                    <a:lumMod val="85000"/>
                  </a:schemeClr>
                </a:solidFill>
                <a:latin typeface="黑体" panose="02010609060101010101" pitchFamily="49" charset="-122"/>
                <a:ea typeface="黑体" panose="02010609060101010101" pitchFamily="49" charset="-122"/>
                <a:cs typeface="Times New Roman" panose="02020603050405020304" pitchFamily="18" charset="0"/>
              </a:rPr>
              <a:t>AutoML</a:t>
            </a:r>
            <a:r>
              <a:rPr lang="zh-CN" altLang="zh-CN" sz="1800" b="1" dirty="0">
                <a:solidFill>
                  <a:schemeClr val="bg1">
                    <a:lumMod val="85000"/>
                  </a:schemeClr>
                </a:solidFill>
                <a:latin typeface="黑体" panose="02010609060101010101" pitchFamily="49" charset="-122"/>
                <a:ea typeface="黑体" panose="02010609060101010101" pitchFamily="49" charset="-122"/>
                <a:cs typeface="Times New Roman" panose="02020603050405020304" pitchFamily="18" charset="0"/>
              </a:rPr>
              <a:t>结合的目标检测，可减少人为参与；</a:t>
            </a:r>
          </a:p>
          <a:p>
            <a:pPr marL="285750" indent="-285750">
              <a:lnSpc>
                <a:spcPct val="125000"/>
              </a:lnSpc>
              <a:buFont typeface="Arial" panose="020B0604020202020204" pitchFamily="34" charset="0"/>
              <a:buChar char="•"/>
            </a:pPr>
            <a:r>
              <a:rPr lang="zh-CN" altLang="zh-CN" sz="1800" b="1" dirty="0">
                <a:solidFill>
                  <a:schemeClr val="bg1">
                    <a:lumMod val="85000"/>
                  </a:schemeClr>
                </a:solidFill>
                <a:latin typeface="黑体" panose="02010609060101010101" pitchFamily="49" charset="-122"/>
                <a:ea typeface="黑体" panose="02010609060101010101" pitchFamily="49" charset="-122"/>
                <a:cs typeface="Times New Roman" panose="02020603050405020304" pitchFamily="18" charset="0"/>
              </a:rPr>
              <a:t>领域自适应的目标检测；</a:t>
            </a:r>
          </a:p>
          <a:p>
            <a:pPr marL="285750" indent="-285750">
              <a:lnSpc>
                <a:spcPct val="125000"/>
              </a:lnSpc>
              <a:buFont typeface="Arial" panose="020B0604020202020204" pitchFamily="34" charset="0"/>
              <a:buChar char="•"/>
            </a:pPr>
            <a:r>
              <a:rPr lang="zh-CN" altLang="zh-CN" sz="1800" b="1" dirty="0">
                <a:solidFill>
                  <a:schemeClr val="bg1">
                    <a:lumMod val="85000"/>
                  </a:schemeClr>
                </a:solidFill>
                <a:latin typeface="黑体" panose="02010609060101010101" pitchFamily="49" charset="-122"/>
                <a:ea typeface="黑体" panose="02010609060101010101" pitchFamily="49" charset="-122"/>
                <a:cs typeface="Times New Roman" panose="02020603050405020304" pitchFamily="18" charset="0"/>
              </a:rPr>
              <a:t>弱监督目标检测，降低人力成本并提高检测灵活度；</a:t>
            </a:r>
          </a:p>
          <a:p>
            <a:pPr marL="285750" indent="-285750">
              <a:lnSpc>
                <a:spcPct val="125000"/>
              </a:lnSpc>
              <a:buFont typeface="Arial" panose="020B0604020202020204" pitchFamily="34" charset="0"/>
              <a:buChar char="•"/>
            </a:pPr>
            <a:r>
              <a:rPr lang="zh-CN" altLang="zh-CN" sz="1800" b="1" dirty="0">
                <a:solidFill>
                  <a:schemeClr val="bg1">
                    <a:lumMod val="85000"/>
                  </a:schemeClr>
                </a:solidFill>
                <a:latin typeface="黑体" panose="02010609060101010101" pitchFamily="49" charset="-122"/>
                <a:ea typeface="黑体" panose="02010609060101010101" pitchFamily="49" charset="-122"/>
                <a:cs typeface="Times New Roman" panose="02020603050405020304" pitchFamily="18" charset="0"/>
              </a:rPr>
              <a:t>小目标检测；</a:t>
            </a:r>
          </a:p>
          <a:p>
            <a:pPr marL="285750" indent="-285750">
              <a:lnSpc>
                <a:spcPct val="125000"/>
              </a:lnSpc>
              <a:buFont typeface="Arial" panose="020B0604020202020204" pitchFamily="34" charset="0"/>
              <a:buChar char="•"/>
            </a:pPr>
            <a:r>
              <a:rPr lang="zh-CN" altLang="zh-CN" sz="1800" b="1" dirty="0">
                <a:solidFill>
                  <a:schemeClr val="bg1">
                    <a:lumMod val="85000"/>
                  </a:schemeClr>
                </a:solidFill>
                <a:latin typeface="黑体" panose="02010609060101010101" pitchFamily="49" charset="-122"/>
                <a:ea typeface="黑体" panose="02010609060101010101" pitchFamily="49" charset="-122"/>
                <a:cs typeface="Times New Roman" panose="02020603050405020304" pitchFamily="18" charset="0"/>
              </a:rPr>
              <a:t>视频检测；</a:t>
            </a:r>
          </a:p>
          <a:p>
            <a:pPr marL="285750" indent="-285750">
              <a:lnSpc>
                <a:spcPct val="125000"/>
              </a:lnSpc>
              <a:buFont typeface="Arial" panose="020B0604020202020204" pitchFamily="34" charset="0"/>
              <a:buChar char="•"/>
            </a:pPr>
            <a:r>
              <a:rPr lang="zh-CN" altLang="zh-CN" sz="1800" b="1" dirty="0">
                <a:solidFill>
                  <a:schemeClr val="bg1">
                    <a:lumMod val="85000"/>
                  </a:schemeClr>
                </a:solidFill>
                <a:latin typeface="黑体" panose="02010609060101010101" pitchFamily="49" charset="-122"/>
                <a:ea typeface="黑体" panose="02010609060101010101" pitchFamily="49" charset="-122"/>
                <a:cs typeface="Times New Roman" panose="02020603050405020304" pitchFamily="18" charset="0"/>
              </a:rPr>
              <a:t>信息融合目标检测，改善检测性能。</a:t>
            </a:r>
          </a:p>
        </p:txBody>
      </p:sp>
      <p:sp>
        <p:nvSpPr>
          <p:cNvPr id="39" name="矩形 3">
            <a:extLst>
              <a:ext uri="{FF2B5EF4-FFF2-40B4-BE49-F238E27FC236}">
                <a16:creationId xmlns:a16="http://schemas.microsoft.com/office/drawing/2014/main" id="{0961D604-1B42-4EAC-BCB2-9C370B119AA2}"/>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zh-CN" altLang="en-US" b="1" dirty="0">
                <a:solidFill>
                  <a:schemeClr val="tx1">
                    <a:lumMod val="75000"/>
                    <a:lumOff val="25000"/>
                  </a:schemeClr>
                </a:solidFill>
              </a:rPr>
              <a:t>实验内容</a:t>
            </a:r>
          </a:p>
        </p:txBody>
      </p:sp>
      <p:sp>
        <p:nvSpPr>
          <p:cNvPr id="45" name="文本框 37">
            <a:extLst>
              <a:ext uri="{FF2B5EF4-FFF2-40B4-BE49-F238E27FC236}">
                <a16:creationId xmlns:a16="http://schemas.microsoft.com/office/drawing/2014/main" id="{15CE7D85-D996-4ED5-BD3E-269DEE77B0B6}"/>
              </a:ext>
            </a:extLst>
          </p:cNvPr>
          <p:cNvSpPr txBox="1"/>
          <p:nvPr/>
        </p:nvSpPr>
        <p:spPr>
          <a:xfrm>
            <a:off x="863597" y="762618"/>
            <a:ext cx="2308007" cy="276991"/>
          </a:xfrm>
          <a:prstGeom prst="rect">
            <a:avLst/>
          </a:prstGeom>
          <a:noFill/>
        </p:spPr>
        <p:txBody>
          <a:bodyPr wrap="square" lIns="91431" tIns="45716" rIns="91431" bIns="45716" rtlCol="0">
            <a:spAutoFit/>
          </a:bodyPr>
          <a:lstStyle/>
          <a:p>
            <a:pPr algn="ctr"/>
            <a:r>
              <a:rPr lang="en-US" altLang="zh-CN" sz="1800" b="1" baseline="-3000" dirty="0">
                <a:solidFill>
                  <a:schemeClr val="tx1">
                    <a:lumMod val="65000"/>
                    <a:lumOff val="35000"/>
                  </a:schemeClr>
                </a:solidFill>
                <a:latin typeface="+mj-lt"/>
                <a:cs typeface="Arial" panose="020B0604020202020204" pitchFamily="34" charset="0"/>
              </a:rPr>
              <a:t>The overview</a:t>
            </a:r>
            <a:endParaRPr lang="zh-CN" altLang="en-US" sz="1800" b="1" baseline="-3000" dirty="0">
              <a:solidFill>
                <a:schemeClr val="tx1">
                  <a:lumMod val="65000"/>
                  <a:lumOff val="35000"/>
                </a:schemeClr>
              </a:solidFill>
              <a:latin typeface="+mj-lt"/>
              <a:cs typeface="Arial" panose="020B0604020202020204" pitchFamily="34" charset="0"/>
            </a:endParaRPr>
          </a:p>
        </p:txBody>
      </p:sp>
      <p:sp>
        <p:nvSpPr>
          <p:cNvPr id="2" name="AutoShape 2" descr="YOLO-V3 实时目标检测_ZONE画派的博客-CSDN博客">
            <a:extLst>
              <a:ext uri="{FF2B5EF4-FFF2-40B4-BE49-F238E27FC236}">
                <a16:creationId xmlns:a16="http://schemas.microsoft.com/office/drawing/2014/main" id="{46792154-2CA3-B9C8-0125-6BC5C061F5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66279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42000">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14:bounceEnd="42000">
                                          <p:cBhvr additive="base">
                                            <p:cTn id="7" dur="500" fill="hold"/>
                                            <p:tgtEl>
                                              <p:spTgt spid="43"/>
                                            </p:tgtEl>
                                            <p:attrNameLst>
                                              <p:attrName>ppt_x</p:attrName>
                                            </p:attrNameLst>
                                          </p:cBhvr>
                                          <p:tavLst>
                                            <p:tav tm="0">
                                              <p:val>
                                                <p:strVal val="1+#ppt_w/2"/>
                                              </p:val>
                                            </p:tav>
                                            <p:tav tm="100000">
                                              <p:val>
                                                <p:strVal val="#ppt_x"/>
                                              </p:val>
                                            </p:tav>
                                          </p:tavLst>
                                        </p:anim>
                                        <p:anim calcmode="lin" valueType="num" p14:bounceEnd="42000">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p:cTn id="18" dur="500" fill="hold"/>
                                            <p:tgtEl>
                                              <p:spTgt spid="75"/>
                                            </p:tgtEl>
                                            <p:attrNameLst>
                                              <p:attrName>ppt_w</p:attrName>
                                            </p:attrNameLst>
                                          </p:cBhvr>
                                          <p:tavLst>
                                            <p:tav tm="0">
                                              <p:val>
                                                <p:fltVal val="0"/>
                                              </p:val>
                                            </p:tav>
                                            <p:tav tm="100000">
                                              <p:val>
                                                <p:strVal val="#ppt_w"/>
                                              </p:val>
                                            </p:tav>
                                          </p:tavLst>
                                        </p:anim>
                                        <p:anim calcmode="lin" valueType="num">
                                          <p:cBhvr>
                                            <p:cTn id="19" dur="500" fill="hold"/>
                                            <p:tgtEl>
                                              <p:spTgt spid="75"/>
                                            </p:tgtEl>
                                            <p:attrNameLst>
                                              <p:attrName>ppt_h</p:attrName>
                                            </p:attrNameLst>
                                          </p:cBhvr>
                                          <p:tavLst>
                                            <p:tav tm="0">
                                              <p:val>
                                                <p:fltVal val="0"/>
                                              </p:val>
                                            </p:tav>
                                            <p:tav tm="100000">
                                              <p:val>
                                                <p:strVal val="#ppt_h"/>
                                              </p:val>
                                            </p:tav>
                                          </p:tavLst>
                                        </p:anim>
                                        <p:animEffect transition="in" filter="fade">
                                          <p:cBhvr>
                                            <p:cTn id="20" dur="500"/>
                                            <p:tgtEl>
                                              <p:spTgt spid="75"/>
                                            </p:tgtEl>
                                          </p:cBhvr>
                                        </p:animEffect>
                                      </p:childTnLst>
                                    </p:cTn>
                                  </p:par>
                                </p:childTnLst>
                              </p:cTn>
                            </p:par>
                            <p:par>
                              <p:cTn id="21" fill="hold">
                                <p:stCondLst>
                                  <p:cond delay="1500"/>
                                </p:stCondLst>
                                <p:childTnLst>
                                  <p:par>
                                    <p:cTn id="22" presetID="12" presetClass="entr" presetSubtype="4"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additive="base">
                                            <p:cTn id="24" dur="500"/>
                                            <p:tgtEl>
                                              <p:spTgt spid="76"/>
                                            </p:tgtEl>
                                            <p:attrNameLst>
                                              <p:attrName>ppt_y</p:attrName>
                                            </p:attrNameLst>
                                          </p:cBhvr>
                                          <p:tavLst>
                                            <p:tav tm="0">
                                              <p:val>
                                                <p:strVal val="#ppt_y+#ppt_h*1.125000"/>
                                              </p:val>
                                            </p:tav>
                                            <p:tav tm="100000">
                                              <p:val>
                                                <p:strVal val="#ppt_y"/>
                                              </p:val>
                                            </p:tav>
                                          </p:tavLst>
                                        </p:anim>
                                        <p:animEffect transition="in" filter="wipe(up)">
                                          <p:cBhvr>
                                            <p:cTn id="25" dur="500"/>
                                            <p:tgtEl>
                                              <p:spTgt spid="76"/>
                                            </p:tgtEl>
                                          </p:cBhvr>
                                        </p:animEffect>
                                      </p:childTnLst>
                                    </p:cTn>
                                  </p:par>
                                  <p:par>
                                    <p:cTn id="26" presetID="12" presetClass="entr" presetSubtype="4" fill="hold" nodeType="withEffect">
                                      <p:stCondLst>
                                        <p:cond delay="250"/>
                                      </p:stCondLst>
                                      <p:childTnLst>
                                        <p:set>
                                          <p:cBhvr>
                                            <p:cTn id="27" dur="1" fill="hold">
                                              <p:stCondLst>
                                                <p:cond delay="0"/>
                                              </p:stCondLst>
                                            </p:cTn>
                                            <p:tgtEl>
                                              <p:spTgt spid="86"/>
                                            </p:tgtEl>
                                            <p:attrNameLst>
                                              <p:attrName>style.visibility</p:attrName>
                                            </p:attrNameLst>
                                          </p:cBhvr>
                                          <p:to>
                                            <p:strVal val="visible"/>
                                          </p:to>
                                        </p:set>
                                        <p:anim calcmode="lin" valueType="num">
                                          <p:cBhvr additive="base">
                                            <p:cTn id="28" dur="500"/>
                                            <p:tgtEl>
                                              <p:spTgt spid="86"/>
                                            </p:tgtEl>
                                            <p:attrNameLst>
                                              <p:attrName>ppt_y</p:attrName>
                                            </p:attrNameLst>
                                          </p:cBhvr>
                                          <p:tavLst>
                                            <p:tav tm="0">
                                              <p:val>
                                                <p:strVal val="#ppt_y+#ppt_h*1.125000"/>
                                              </p:val>
                                            </p:tav>
                                            <p:tav tm="100000">
                                              <p:val>
                                                <p:strVal val="#ppt_y"/>
                                              </p:val>
                                            </p:tav>
                                          </p:tavLst>
                                        </p:anim>
                                        <p:animEffect transition="in" filter="wipe(up)">
                                          <p:cBhvr>
                                            <p:cTn id="29" dur="500"/>
                                            <p:tgtEl>
                                              <p:spTgt spid="86"/>
                                            </p:tgtEl>
                                          </p:cBhvr>
                                        </p:animEffect>
                                      </p:childTnLst>
                                    </p:cTn>
                                  </p:par>
                                  <p:par>
                                    <p:cTn id="30" presetID="12" presetClass="entr" presetSubtype="4" fill="hold" nodeType="withEffect">
                                      <p:stCondLst>
                                        <p:cond delay="500"/>
                                      </p:stCondLst>
                                      <p:childTnLst>
                                        <p:set>
                                          <p:cBhvr>
                                            <p:cTn id="31" dur="1" fill="hold">
                                              <p:stCondLst>
                                                <p:cond delay="0"/>
                                              </p:stCondLst>
                                            </p:cTn>
                                            <p:tgtEl>
                                              <p:spTgt spid="83"/>
                                            </p:tgtEl>
                                            <p:attrNameLst>
                                              <p:attrName>style.visibility</p:attrName>
                                            </p:attrNameLst>
                                          </p:cBhvr>
                                          <p:to>
                                            <p:strVal val="visible"/>
                                          </p:to>
                                        </p:set>
                                        <p:anim calcmode="lin" valueType="num">
                                          <p:cBhvr additive="base">
                                            <p:cTn id="32" dur="500"/>
                                            <p:tgtEl>
                                              <p:spTgt spid="83"/>
                                            </p:tgtEl>
                                            <p:attrNameLst>
                                              <p:attrName>ppt_y</p:attrName>
                                            </p:attrNameLst>
                                          </p:cBhvr>
                                          <p:tavLst>
                                            <p:tav tm="0">
                                              <p:val>
                                                <p:strVal val="#ppt_y+#ppt_h*1.125000"/>
                                              </p:val>
                                            </p:tav>
                                            <p:tav tm="100000">
                                              <p:val>
                                                <p:strVal val="#ppt_y"/>
                                              </p:val>
                                            </p:tav>
                                          </p:tavLst>
                                        </p:anim>
                                        <p:animEffect transition="in" filter="wipe(up)">
                                          <p:cBhvr>
                                            <p:cTn id="33" dur="500"/>
                                            <p:tgtEl>
                                              <p:spTgt spid="83"/>
                                            </p:tgtEl>
                                          </p:cBhvr>
                                        </p:animEffect>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up)">
                                          <p:cBhvr>
                                            <p:cTn id="37" dur="750"/>
                                            <p:tgtEl>
                                              <p:spTgt spid="105"/>
                                            </p:tgtEl>
                                          </p:cBhvr>
                                        </p:animEffect>
                                      </p:childTnLst>
                                    </p:cTn>
                                  </p:par>
                                </p:childTnLst>
                              </p:cTn>
                            </p:par>
                            <p:par>
                              <p:cTn id="38" fill="hold">
                                <p:stCondLst>
                                  <p:cond delay="3250"/>
                                </p:stCondLst>
                                <p:childTnLst>
                                  <p:par>
                                    <p:cTn id="39" presetID="12" presetClass="entr" presetSubtype="4" fill="hold" nodeType="afterEffect">
                                      <p:stCondLst>
                                        <p:cond delay="0"/>
                                      </p:stCondLst>
                                      <p:childTnLst>
                                        <p:set>
                                          <p:cBhvr>
                                            <p:cTn id="40" dur="1" fill="hold">
                                              <p:stCondLst>
                                                <p:cond delay="0"/>
                                              </p:stCondLst>
                                            </p:cTn>
                                            <p:tgtEl>
                                              <p:spTgt spid="89"/>
                                            </p:tgtEl>
                                            <p:attrNameLst>
                                              <p:attrName>style.visibility</p:attrName>
                                            </p:attrNameLst>
                                          </p:cBhvr>
                                          <p:to>
                                            <p:strVal val="visible"/>
                                          </p:to>
                                        </p:set>
                                        <p:anim calcmode="lin" valueType="num">
                                          <p:cBhvr additive="base">
                                            <p:cTn id="41" dur="500"/>
                                            <p:tgtEl>
                                              <p:spTgt spid="89"/>
                                            </p:tgtEl>
                                            <p:attrNameLst>
                                              <p:attrName>ppt_y</p:attrName>
                                            </p:attrNameLst>
                                          </p:cBhvr>
                                          <p:tavLst>
                                            <p:tav tm="0">
                                              <p:val>
                                                <p:strVal val="#ppt_y+#ppt_h*1.125000"/>
                                              </p:val>
                                            </p:tav>
                                            <p:tav tm="100000">
                                              <p:val>
                                                <p:strVal val="#ppt_y"/>
                                              </p:val>
                                            </p:tav>
                                          </p:tavLst>
                                        </p:anim>
                                        <p:animEffect transition="in" filter="wipe(up)">
                                          <p:cBhvr>
                                            <p:cTn id="42" dur="500"/>
                                            <p:tgtEl>
                                              <p:spTgt spid="89"/>
                                            </p:tgtEl>
                                          </p:cBhvr>
                                        </p:animEffect>
                                      </p:childTnLst>
                                    </p:cTn>
                                  </p:par>
                                  <p:par>
                                    <p:cTn id="43" presetID="12" presetClass="entr" presetSubtype="4" fill="hold" nodeType="withEffect">
                                      <p:stCondLst>
                                        <p:cond delay="250"/>
                                      </p:stCondLst>
                                      <p:childTnLst>
                                        <p:set>
                                          <p:cBhvr>
                                            <p:cTn id="44" dur="1" fill="hold">
                                              <p:stCondLst>
                                                <p:cond delay="0"/>
                                              </p:stCondLst>
                                            </p:cTn>
                                            <p:tgtEl>
                                              <p:spTgt spid="98"/>
                                            </p:tgtEl>
                                            <p:attrNameLst>
                                              <p:attrName>style.visibility</p:attrName>
                                            </p:attrNameLst>
                                          </p:cBhvr>
                                          <p:to>
                                            <p:strVal val="visible"/>
                                          </p:to>
                                        </p:set>
                                        <p:anim calcmode="lin" valueType="num">
                                          <p:cBhvr additive="base">
                                            <p:cTn id="45" dur="500"/>
                                            <p:tgtEl>
                                              <p:spTgt spid="98"/>
                                            </p:tgtEl>
                                            <p:attrNameLst>
                                              <p:attrName>ppt_y</p:attrName>
                                            </p:attrNameLst>
                                          </p:cBhvr>
                                          <p:tavLst>
                                            <p:tav tm="0">
                                              <p:val>
                                                <p:strVal val="#ppt_y+#ppt_h*1.125000"/>
                                              </p:val>
                                            </p:tav>
                                            <p:tav tm="100000">
                                              <p:val>
                                                <p:strVal val="#ppt_y"/>
                                              </p:val>
                                            </p:tav>
                                          </p:tavLst>
                                        </p:anim>
                                        <p:animEffect transition="in" filter="wipe(up)">
                                          <p:cBhvr>
                                            <p:cTn id="46" dur="500"/>
                                            <p:tgtEl>
                                              <p:spTgt spid="98"/>
                                            </p:tgtEl>
                                          </p:cBhvr>
                                        </p:animEffect>
                                      </p:childTnLst>
                                    </p:cTn>
                                  </p:par>
                                  <p:par>
                                    <p:cTn id="47" presetID="12" presetClass="entr" presetSubtype="4" fill="hold" nodeType="withEffect">
                                      <p:stCondLst>
                                        <p:cond delay="500"/>
                                      </p:stCondLst>
                                      <p:childTnLst>
                                        <p:set>
                                          <p:cBhvr>
                                            <p:cTn id="48" dur="1" fill="hold">
                                              <p:stCondLst>
                                                <p:cond delay="0"/>
                                              </p:stCondLst>
                                            </p:cTn>
                                            <p:tgtEl>
                                              <p:spTgt spid="95"/>
                                            </p:tgtEl>
                                            <p:attrNameLst>
                                              <p:attrName>style.visibility</p:attrName>
                                            </p:attrNameLst>
                                          </p:cBhvr>
                                          <p:to>
                                            <p:strVal val="visible"/>
                                          </p:to>
                                        </p:set>
                                        <p:anim calcmode="lin" valueType="num">
                                          <p:cBhvr additive="base">
                                            <p:cTn id="49" dur="500"/>
                                            <p:tgtEl>
                                              <p:spTgt spid="95"/>
                                            </p:tgtEl>
                                            <p:attrNameLst>
                                              <p:attrName>ppt_y</p:attrName>
                                            </p:attrNameLst>
                                          </p:cBhvr>
                                          <p:tavLst>
                                            <p:tav tm="0">
                                              <p:val>
                                                <p:strVal val="#ppt_y+#ppt_h*1.125000"/>
                                              </p:val>
                                            </p:tav>
                                            <p:tav tm="100000">
                                              <p:val>
                                                <p:strVal val="#ppt_y"/>
                                              </p:val>
                                            </p:tav>
                                          </p:tavLst>
                                        </p:anim>
                                        <p:animEffect transition="in" filter="wipe(up)">
                                          <p:cBhvr>
                                            <p:cTn id="50" dur="500"/>
                                            <p:tgtEl>
                                              <p:spTgt spid="95"/>
                                            </p:tgtEl>
                                          </p:cBhvr>
                                        </p:animEffect>
                                      </p:childTnLst>
                                    </p:cTn>
                                  </p:par>
                                </p:childTnLst>
                              </p:cTn>
                            </p:par>
                            <p:par>
                              <p:cTn id="51" fill="hold">
                                <p:stCondLst>
                                  <p:cond delay="4250"/>
                                </p:stCondLst>
                                <p:childTnLst>
                                  <p:par>
                                    <p:cTn id="52" presetID="22" presetClass="entr" presetSubtype="1" fill="hold" grpId="0" nodeType="after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wipe(up)">
                                          <p:cBhvr>
                                            <p:cTn id="54" dur="750"/>
                                            <p:tgtEl>
                                              <p:spTgt spid="106"/>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left)">
                                          <p:cBhvr>
                                            <p:cTn id="58" dur="500"/>
                                            <p:tgtEl>
                                              <p:spTgt spid="39"/>
                                            </p:tgtEl>
                                          </p:cBhvr>
                                        </p:animEffect>
                                      </p:childTnLst>
                                    </p:cTn>
                                  </p:par>
                                </p:childTnLst>
                              </p:cTn>
                            </p:par>
                            <p:par>
                              <p:cTn id="59" fill="hold">
                                <p:stCondLst>
                                  <p:cond delay="5500"/>
                                </p:stCondLst>
                                <p:childTnLst>
                                  <p:par>
                                    <p:cTn id="60" presetID="22" presetClass="entr" presetSubtype="8"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105" grpId="0"/>
          <p:bldP spid="106" grpId="0"/>
          <p:bldP spid="39"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1+#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74"/>
                                            </p:tgtEl>
                                            <p:attrNameLst>
                                              <p:attrName>style.visibility</p:attrName>
                                            </p:attrNameLst>
                                          </p:cBhvr>
                                          <p:to>
                                            <p:strVal val="visible"/>
                                          </p:to>
                                        </p:set>
                                        <p:anim calcmode="lin" valueType="num">
                                          <p:cBhvr>
                                            <p:cTn id="12" dur="500" fill="hold"/>
                                            <p:tgtEl>
                                              <p:spTgt spid="74"/>
                                            </p:tgtEl>
                                            <p:attrNameLst>
                                              <p:attrName>ppt_w</p:attrName>
                                            </p:attrNameLst>
                                          </p:cBhvr>
                                          <p:tavLst>
                                            <p:tav tm="0">
                                              <p:val>
                                                <p:fltVal val="0"/>
                                              </p:val>
                                            </p:tav>
                                            <p:tav tm="100000">
                                              <p:val>
                                                <p:strVal val="#ppt_w"/>
                                              </p:val>
                                            </p:tav>
                                          </p:tavLst>
                                        </p:anim>
                                        <p:anim calcmode="lin" valueType="num">
                                          <p:cBhvr>
                                            <p:cTn id="13" dur="500" fill="hold"/>
                                            <p:tgtEl>
                                              <p:spTgt spid="74"/>
                                            </p:tgtEl>
                                            <p:attrNameLst>
                                              <p:attrName>ppt_h</p:attrName>
                                            </p:attrNameLst>
                                          </p:cBhvr>
                                          <p:tavLst>
                                            <p:tav tm="0">
                                              <p:val>
                                                <p:fltVal val="0"/>
                                              </p:val>
                                            </p:tav>
                                            <p:tav tm="100000">
                                              <p:val>
                                                <p:strVal val="#ppt_h"/>
                                              </p:val>
                                            </p:tav>
                                          </p:tavLst>
                                        </p:anim>
                                        <p:animEffect transition="in" filter="fade">
                                          <p:cBhvr>
                                            <p:cTn id="14" dur="500"/>
                                            <p:tgtEl>
                                              <p:spTgt spid="74"/>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75"/>
                                            </p:tgtEl>
                                            <p:attrNameLst>
                                              <p:attrName>style.visibility</p:attrName>
                                            </p:attrNameLst>
                                          </p:cBhvr>
                                          <p:to>
                                            <p:strVal val="visible"/>
                                          </p:to>
                                        </p:set>
                                        <p:anim calcmode="lin" valueType="num">
                                          <p:cBhvr>
                                            <p:cTn id="18" dur="500" fill="hold"/>
                                            <p:tgtEl>
                                              <p:spTgt spid="75"/>
                                            </p:tgtEl>
                                            <p:attrNameLst>
                                              <p:attrName>ppt_w</p:attrName>
                                            </p:attrNameLst>
                                          </p:cBhvr>
                                          <p:tavLst>
                                            <p:tav tm="0">
                                              <p:val>
                                                <p:fltVal val="0"/>
                                              </p:val>
                                            </p:tav>
                                            <p:tav tm="100000">
                                              <p:val>
                                                <p:strVal val="#ppt_w"/>
                                              </p:val>
                                            </p:tav>
                                          </p:tavLst>
                                        </p:anim>
                                        <p:anim calcmode="lin" valueType="num">
                                          <p:cBhvr>
                                            <p:cTn id="19" dur="500" fill="hold"/>
                                            <p:tgtEl>
                                              <p:spTgt spid="75"/>
                                            </p:tgtEl>
                                            <p:attrNameLst>
                                              <p:attrName>ppt_h</p:attrName>
                                            </p:attrNameLst>
                                          </p:cBhvr>
                                          <p:tavLst>
                                            <p:tav tm="0">
                                              <p:val>
                                                <p:fltVal val="0"/>
                                              </p:val>
                                            </p:tav>
                                            <p:tav tm="100000">
                                              <p:val>
                                                <p:strVal val="#ppt_h"/>
                                              </p:val>
                                            </p:tav>
                                          </p:tavLst>
                                        </p:anim>
                                        <p:animEffect transition="in" filter="fade">
                                          <p:cBhvr>
                                            <p:cTn id="20" dur="500"/>
                                            <p:tgtEl>
                                              <p:spTgt spid="75"/>
                                            </p:tgtEl>
                                          </p:cBhvr>
                                        </p:animEffect>
                                      </p:childTnLst>
                                    </p:cTn>
                                  </p:par>
                                </p:childTnLst>
                              </p:cTn>
                            </p:par>
                            <p:par>
                              <p:cTn id="21" fill="hold">
                                <p:stCondLst>
                                  <p:cond delay="1500"/>
                                </p:stCondLst>
                                <p:childTnLst>
                                  <p:par>
                                    <p:cTn id="22" presetID="12" presetClass="entr" presetSubtype="4" fill="hold" nodeType="afterEffect">
                                      <p:stCondLst>
                                        <p:cond delay="0"/>
                                      </p:stCondLst>
                                      <p:childTnLst>
                                        <p:set>
                                          <p:cBhvr>
                                            <p:cTn id="23" dur="1" fill="hold">
                                              <p:stCondLst>
                                                <p:cond delay="0"/>
                                              </p:stCondLst>
                                            </p:cTn>
                                            <p:tgtEl>
                                              <p:spTgt spid="76"/>
                                            </p:tgtEl>
                                            <p:attrNameLst>
                                              <p:attrName>style.visibility</p:attrName>
                                            </p:attrNameLst>
                                          </p:cBhvr>
                                          <p:to>
                                            <p:strVal val="visible"/>
                                          </p:to>
                                        </p:set>
                                        <p:anim calcmode="lin" valueType="num">
                                          <p:cBhvr additive="base">
                                            <p:cTn id="24" dur="500"/>
                                            <p:tgtEl>
                                              <p:spTgt spid="76"/>
                                            </p:tgtEl>
                                            <p:attrNameLst>
                                              <p:attrName>ppt_y</p:attrName>
                                            </p:attrNameLst>
                                          </p:cBhvr>
                                          <p:tavLst>
                                            <p:tav tm="0">
                                              <p:val>
                                                <p:strVal val="#ppt_y+#ppt_h*1.125000"/>
                                              </p:val>
                                            </p:tav>
                                            <p:tav tm="100000">
                                              <p:val>
                                                <p:strVal val="#ppt_y"/>
                                              </p:val>
                                            </p:tav>
                                          </p:tavLst>
                                        </p:anim>
                                        <p:animEffect transition="in" filter="wipe(up)">
                                          <p:cBhvr>
                                            <p:cTn id="25" dur="500"/>
                                            <p:tgtEl>
                                              <p:spTgt spid="76"/>
                                            </p:tgtEl>
                                          </p:cBhvr>
                                        </p:animEffect>
                                      </p:childTnLst>
                                    </p:cTn>
                                  </p:par>
                                  <p:par>
                                    <p:cTn id="26" presetID="12" presetClass="entr" presetSubtype="4" fill="hold" nodeType="withEffect">
                                      <p:stCondLst>
                                        <p:cond delay="250"/>
                                      </p:stCondLst>
                                      <p:childTnLst>
                                        <p:set>
                                          <p:cBhvr>
                                            <p:cTn id="27" dur="1" fill="hold">
                                              <p:stCondLst>
                                                <p:cond delay="0"/>
                                              </p:stCondLst>
                                            </p:cTn>
                                            <p:tgtEl>
                                              <p:spTgt spid="86"/>
                                            </p:tgtEl>
                                            <p:attrNameLst>
                                              <p:attrName>style.visibility</p:attrName>
                                            </p:attrNameLst>
                                          </p:cBhvr>
                                          <p:to>
                                            <p:strVal val="visible"/>
                                          </p:to>
                                        </p:set>
                                        <p:anim calcmode="lin" valueType="num">
                                          <p:cBhvr additive="base">
                                            <p:cTn id="28" dur="500"/>
                                            <p:tgtEl>
                                              <p:spTgt spid="86"/>
                                            </p:tgtEl>
                                            <p:attrNameLst>
                                              <p:attrName>ppt_y</p:attrName>
                                            </p:attrNameLst>
                                          </p:cBhvr>
                                          <p:tavLst>
                                            <p:tav tm="0">
                                              <p:val>
                                                <p:strVal val="#ppt_y+#ppt_h*1.125000"/>
                                              </p:val>
                                            </p:tav>
                                            <p:tav tm="100000">
                                              <p:val>
                                                <p:strVal val="#ppt_y"/>
                                              </p:val>
                                            </p:tav>
                                          </p:tavLst>
                                        </p:anim>
                                        <p:animEffect transition="in" filter="wipe(up)">
                                          <p:cBhvr>
                                            <p:cTn id="29" dur="500"/>
                                            <p:tgtEl>
                                              <p:spTgt spid="86"/>
                                            </p:tgtEl>
                                          </p:cBhvr>
                                        </p:animEffect>
                                      </p:childTnLst>
                                    </p:cTn>
                                  </p:par>
                                  <p:par>
                                    <p:cTn id="30" presetID="12" presetClass="entr" presetSubtype="4" fill="hold" nodeType="withEffect">
                                      <p:stCondLst>
                                        <p:cond delay="500"/>
                                      </p:stCondLst>
                                      <p:childTnLst>
                                        <p:set>
                                          <p:cBhvr>
                                            <p:cTn id="31" dur="1" fill="hold">
                                              <p:stCondLst>
                                                <p:cond delay="0"/>
                                              </p:stCondLst>
                                            </p:cTn>
                                            <p:tgtEl>
                                              <p:spTgt spid="83"/>
                                            </p:tgtEl>
                                            <p:attrNameLst>
                                              <p:attrName>style.visibility</p:attrName>
                                            </p:attrNameLst>
                                          </p:cBhvr>
                                          <p:to>
                                            <p:strVal val="visible"/>
                                          </p:to>
                                        </p:set>
                                        <p:anim calcmode="lin" valueType="num">
                                          <p:cBhvr additive="base">
                                            <p:cTn id="32" dur="500"/>
                                            <p:tgtEl>
                                              <p:spTgt spid="83"/>
                                            </p:tgtEl>
                                            <p:attrNameLst>
                                              <p:attrName>ppt_y</p:attrName>
                                            </p:attrNameLst>
                                          </p:cBhvr>
                                          <p:tavLst>
                                            <p:tav tm="0">
                                              <p:val>
                                                <p:strVal val="#ppt_y+#ppt_h*1.125000"/>
                                              </p:val>
                                            </p:tav>
                                            <p:tav tm="100000">
                                              <p:val>
                                                <p:strVal val="#ppt_y"/>
                                              </p:val>
                                            </p:tav>
                                          </p:tavLst>
                                        </p:anim>
                                        <p:animEffect transition="in" filter="wipe(up)">
                                          <p:cBhvr>
                                            <p:cTn id="33" dur="500"/>
                                            <p:tgtEl>
                                              <p:spTgt spid="83"/>
                                            </p:tgtEl>
                                          </p:cBhvr>
                                        </p:animEffect>
                                      </p:childTnLst>
                                    </p:cTn>
                                  </p:par>
                                </p:childTnLst>
                              </p:cTn>
                            </p:par>
                            <p:par>
                              <p:cTn id="34" fill="hold">
                                <p:stCondLst>
                                  <p:cond delay="2500"/>
                                </p:stCondLst>
                                <p:childTnLst>
                                  <p:par>
                                    <p:cTn id="35" presetID="22" presetClass="entr" presetSubtype="1" fill="hold" grpId="0"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up)">
                                          <p:cBhvr>
                                            <p:cTn id="37" dur="750"/>
                                            <p:tgtEl>
                                              <p:spTgt spid="105"/>
                                            </p:tgtEl>
                                          </p:cBhvr>
                                        </p:animEffect>
                                      </p:childTnLst>
                                    </p:cTn>
                                  </p:par>
                                </p:childTnLst>
                              </p:cTn>
                            </p:par>
                            <p:par>
                              <p:cTn id="38" fill="hold">
                                <p:stCondLst>
                                  <p:cond delay="3250"/>
                                </p:stCondLst>
                                <p:childTnLst>
                                  <p:par>
                                    <p:cTn id="39" presetID="12" presetClass="entr" presetSubtype="4" fill="hold" nodeType="afterEffect">
                                      <p:stCondLst>
                                        <p:cond delay="0"/>
                                      </p:stCondLst>
                                      <p:childTnLst>
                                        <p:set>
                                          <p:cBhvr>
                                            <p:cTn id="40" dur="1" fill="hold">
                                              <p:stCondLst>
                                                <p:cond delay="0"/>
                                              </p:stCondLst>
                                            </p:cTn>
                                            <p:tgtEl>
                                              <p:spTgt spid="89"/>
                                            </p:tgtEl>
                                            <p:attrNameLst>
                                              <p:attrName>style.visibility</p:attrName>
                                            </p:attrNameLst>
                                          </p:cBhvr>
                                          <p:to>
                                            <p:strVal val="visible"/>
                                          </p:to>
                                        </p:set>
                                        <p:anim calcmode="lin" valueType="num">
                                          <p:cBhvr additive="base">
                                            <p:cTn id="41" dur="500"/>
                                            <p:tgtEl>
                                              <p:spTgt spid="89"/>
                                            </p:tgtEl>
                                            <p:attrNameLst>
                                              <p:attrName>ppt_y</p:attrName>
                                            </p:attrNameLst>
                                          </p:cBhvr>
                                          <p:tavLst>
                                            <p:tav tm="0">
                                              <p:val>
                                                <p:strVal val="#ppt_y+#ppt_h*1.125000"/>
                                              </p:val>
                                            </p:tav>
                                            <p:tav tm="100000">
                                              <p:val>
                                                <p:strVal val="#ppt_y"/>
                                              </p:val>
                                            </p:tav>
                                          </p:tavLst>
                                        </p:anim>
                                        <p:animEffect transition="in" filter="wipe(up)">
                                          <p:cBhvr>
                                            <p:cTn id="42" dur="500"/>
                                            <p:tgtEl>
                                              <p:spTgt spid="89"/>
                                            </p:tgtEl>
                                          </p:cBhvr>
                                        </p:animEffect>
                                      </p:childTnLst>
                                    </p:cTn>
                                  </p:par>
                                  <p:par>
                                    <p:cTn id="43" presetID="12" presetClass="entr" presetSubtype="4" fill="hold" nodeType="withEffect">
                                      <p:stCondLst>
                                        <p:cond delay="250"/>
                                      </p:stCondLst>
                                      <p:childTnLst>
                                        <p:set>
                                          <p:cBhvr>
                                            <p:cTn id="44" dur="1" fill="hold">
                                              <p:stCondLst>
                                                <p:cond delay="0"/>
                                              </p:stCondLst>
                                            </p:cTn>
                                            <p:tgtEl>
                                              <p:spTgt spid="98"/>
                                            </p:tgtEl>
                                            <p:attrNameLst>
                                              <p:attrName>style.visibility</p:attrName>
                                            </p:attrNameLst>
                                          </p:cBhvr>
                                          <p:to>
                                            <p:strVal val="visible"/>
                                          </p:to>
                                        </p:set>
                                        <p:anim calcmode="lin" valueType="num">
                                          <p:cBhvr additive="base">
                                            <p:cTn id="45" dur="500"/>
                                            <p:tgtEl>
                                              <p:spTgt spid="98"/>
                                            </p:tgtEl>
                                            <p:attrNameLst>
                                              <p:attrName>ppt_y</p:attrName>
                                            </p:attrNameLst>
                                          </p:cBhvr>
                                          <p:tavLst>
                                            <p:tav tm="0">
                                              <p:val>
                                                <p:strVal val="#ppt_y+#ppt_h*1.125000"/>
                                              </p:val>
                                            </p:tav>
                                            <p:tav tm="100000">
                                              <p:val>
                                                <p:strVal val="#ppt_y"/>
                                              </p:val>
                                            </p:tav>
                                          </p:tavLst>
                                        </p:anim>
                                        <p:animEffect transition="in" filter="wipe(up)">
                                          <p:cBhvr>
                                            <p:cTn id="46" dur="500"/>
                                            <p:tgtEl>
                                              <p:spTgt spid="98"/>
                                            </p:tgtEl>
                                          </p:cBhvr>
                                        </p:animEffect>
                                      </p:childTnLst>
                                    </p:cTn>
                                  </p:par>
                                  <p:par>
                                    <p:cTn id="47" presetID="12" presetClass="entr" presetSubtype="4" fill="hold" nodeType="withEffect">
                                      <p:stCondLst>
                                        <p:cond delay="500"/>
                                      </p:stCondLst>
                                      <p:childTnLst>
                                        <p:set>
                                          <p:cBhvr>
                                            <p:cTn id="48" dur="1" fill="hold">
                                              <p:stCondLst>
                                                <p:cond delay="0"/>
                                              </p:stCondLst>
                                            </p:cTn>
                                            <p:tgtEl>
                                              <p:spTgt spid="95"/>
                                            </p:tgtEl>
                                            <p:attrNameLst>
                                              <p:attrName>style.visibility</p:attrName>
                                            </p:attrNameLst>
                                          </p:cBhvr>
                                          <p:to>
                                            <p:strVal val="visible"/>
                                          </p:to>
                                        </p:set>
                                        <p:anim calcmode="lin" valueType="num">
                                          <p:cBhvr additive="base">
                                            <p:cTn id="49" dur="500"/>
                                            <p:tgtEl>
                                              <p:spTgt spid="95"/>
                                            </p:tgtEl>
                                            <p:attrNameLst>
                                              <p:attrName>ppt_y</p:attrName>
                                            </p:attrNameLst>
                                          </p:cBhvr>
                                          <p:tavLst>
                                            <p:tav tm="0">
                                              <p:val>
                                                <p:strVal val="#ppt_y+#ppt_h*1.125000"/>
                                              </p:val>
                                            </p:tav>
                                            <p:tav tm="100000">
                                              <p:val>
                                                <p:strVal val="#ppt_y"/>
                                              </p:val>
                                            </p:tav>
                                          </p:tavLst>
                                        </p:anim>
                                        <p:animEffect transition="in" filter="wipe(up)">
                                          <p:cBhvr>
                                            <p:cTn id="50" dur="500"/>
                                            <p:tgtEl>
                                              <p:spTgt spid="95"/>
                                            </p:tgtEl>
                                          </p:cBhvr>
                                        </p:animEffect>
                                      </p:childTnLst>
                                    </p:cTn>
                                  </p:par>
                                </p:childTnLst>
                              </p:cTn>
                            </p:par>
                            <p:par>
                              <p:cTn id="51" fill="hold">
                                <p:stCondLst>
                                  <p:cond delay="4250"/>
                                </p:stCondLst>
                                <p:childTnLst>
                                  <p:par>
                                    <p:cTn id="52" presetID="22" presetClass="entr" presetSubtype="1" fill="hold" grpId="0" nodeType="afterEffect">
                                      <p:stCondLst>
                                        <p:cond delay="0"/>
                                      </p:stCondLst>
                                      <p:childTnLst>
                                        <p:set>
                                          <p:cBhvr>
                                            <p:cTn id="53" dur="1" fill="hold">
                                              <p:stCondLst>
                                                <p:cond delay="0"/>
                                              </p:stCondLst>
                                            </p:cTn>
                                            <p:tgtEl>
                                              <p:spTgt spid="106"/>
                                            </p:tgtEl>
                                            <p:attrNameLst>
                                              <p:attrName>style.visibility</p:attrName>
                                            </p:attrNameLst>
                                          </p:cBhvr>
                                          <p:to>
                                            <p:strVal val="visible"/>
                                          </p:to>
                                        </p:set>
                                        <p:animEffect transition="in" filter="wipe(up)">
                                          <p:cBhvr>
                                            <p:cTn id="54" dur="750"/>
                                            <p:tgtEl>
                                              <p:spTgt spid="106"/>
                                            </p:tgtEl>
                                          </p:cBhvr>
                                        </p:animEffect>
                                      </p:childTnLst>
                                    </p:cTn>
                                  </p:par>
                                </p:childTnLst>
                              </p:cTn>
                            </p:par>
                            <p:par>
                              <p:cTn id="55" fill="hold">
                                <p:stCondLst>
                                  <p:cond delay="5000"/>
                                </p:stCondLst>
                                <p:childTnLst>
                                  <p:par>
                                    <p:cTn id="56" presetID="22" presetClass="entr" presetSubtype="8"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left)">
                                          <p:cBhvr>
                                            <p:cTn id="58" dur="500"/>
                                            <p:tgtEl>
                                              <p:spTgt spid="39"/>
                                            </p:tgtEl>
                                          </p:cBhvr>
                                        </p:animEffect>
                                      </p:childTnLst>
                                    </p:cTn>
                                  </p:par>
                                </p:childTnLst>
                              </p:cTn>
                            </p:par>
                            <p:par>
                              <p:cTn id="59" fill="hold">
                                <p:stCondLst>
                                  <p:cond delay="5500"/>
                                </p:stCondLst>
                                <p:childTnLst>
                                  <p:par>
                                    <p:cTn id="60" presetID="22" presetClass="entr" presetSubtype="8"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105" grpId="0"/>
          <p:bldP spid="106" grpId="0"/>
          <p:bldP spid="39" grpId="0"/>
          <p:bldP spid="45"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entagon 65"/>
          <p:cNvSpPr/>
          <p:nvPr/>
        </p:nvSpPr>
        <p:spPr>
          <a:xfrm>
            <a:off x="5054847" y="1699653"/>
            <a:ext cx="2601590" cy="548479"/>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6" name="Pentagon 68"/>
          <p:cNvSpPr/>
          <p:nvPr/>
        </p:nvSpPr>
        <p:spPr>
          <a:xfrm>
            <a:off x="4843763" y="2546916"/>
            <a:ext cx="2116161" cy="54847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0" name="Pentagon 88"/>
          <p:cNvSpPr/>
          <p:nvPr/>
        </p:nvSpPr>
        <p:spPr>
          <a:xfrm>
            <a:off x="4843763" y="3485698"/>
            <a:ext cx="1629224" cy="548479"/>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nvGrpSpPr>
          <p:cNvPr id="55" name="Group 4"/>
          <p:cNvGrpSpPr>
            <a:grpSpLocks noChangeAspect="1"/>
          </p:cNvGrpSpPr>
          <p:nvPr/>
        </p:nvGrpSpPr>
        <p:grpSpPr bwMode="auto">
          <a:xfrm>
            <a:off x="275160" y="1199968"/>
            <a:ext cx="6152411" cy="3823903"/>
            <a:chOff x="376" y="1148"/>
            <a:chExt cx="2053" cy="1276"/>
          </a:xfrm>
        </p:grpSpPr>
        <p:sp>
          <p:nvSpPr>
            <p:cNvPr id="56" name="AutoShape 3"/>
            <p:cNvSpPr>
              <a:spLocks noChangeAspect="1" noChangeArrowheads="1" noTextEdit="1"/>
            </p:cNvSpPr>
            <p:nvPr/>
          </p:nvSpPr>
          <p:spPr bwMode="auto">
            <a:xfrm>
              <a:off x="376" y="1148"/>
              <a:ext cx="2053" cy="1276"/>
            </a:xfrm>
            <a:prstGeom prst="rect">
              <a:avLst/>
            </a:prstGeom>
            <a:no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sp>
          <p:nvSpPr>
            <p:cNvPr id="57" name="Freeform 5"/>
            <p:cNvSpPr>
              <a:spLocks/>
            </p:cNvSpPr>
            <p:nvPr/>
          </p:nvSpPr>
          <p:spPr bwMode="auto">
            <a:xfrm>
              <a:off x="640" y="1150"/>
              <a:ext cx="1525" cy="1002"/>
            </a:xfrm>
            <a:custGeom>
              <a:avLst/>
              <a:gdLst/>
              <a:ahLst/>
              <a:cxnLst>
                <a:cxn ang="0">
                  <a:pos x="33" y="0"/>
                </a:cxn>
                <a:cxn ang="0">
                  <a:pos x="925" y="0"/>
                </a:cxn>
                <a:cxn ang="0">
                  <a:pos x="958" y="33"/>
                </a:cxn>
                <a:cxn ang="0">
                  <a:pos x="958" y="596"/>
                </a:cxn>
                <a:cxn ang="0">
                  <a:pos x="925" y="629"/>
                </a:cxn>
                <a:cxn ang="0">
                  <a:pos x="33" y="629"/>
                </a:cxn>
                <a:cxn ang="0">
                  <a:pos x="0" y="596"/>
                </a:cxn>
                <a:cxn ang="0">
                  <a:pos x="0" y="33"/>
                </a:cxn>
                <a:cxn ang="0">
                  <a:pos x="33" y="0"/>
                </a:cxn>
              </a:cxnLst>
              <a:rect l="0" t="0" r="r" b="b"/>
              <a:pathLst>
                <a:path w="958" h="629">
                  <a:moveTo>
                    <a:pt x="33" y="0"/>
                  </a:moveTo>
                  <a:cubicBezTo>
                    <a:pt x="925" y="0"/>
                    <a:pt x="925" y="0"/>
                    <a:pt x="925" y="0"/>
                  </a:cubicBezTo>
                  <a:cubicBezTo>
                    <a:pt x="943" y="0"/>
                    <a:pt x="958" y="15"/>
                    <a:pt x="958" y="33"/>
                  </a:cubicBezTo>
                  <a:cubicBezTo>
                    <a:pt x="958" y="596"/>
                    <a:pt x="958" y="596"/>
                    <a:pt x="958" y="596"/>
                  </a:cubicBezTo>
                  <a:cubicBezTo>
                    <a:pt x="958" y="614"/>
                    <a:pt x="943" y="629"/>
                    <a:pt x="925" y="629"/>
                  </a:cubicBezTo>
                  <a:cubicBezTo>
                    <a:pt x="33" y="629"/>
                    <a:pt x="33" y="629"/>
                    <a:pt x="33" y="629"/>
                  </a:cubicBezTo>
                  <a:cubicBezTo>
                    <a:pt x="15" y="629"/>
                    <a:pt x="0" y="614"/>
                    <a:pt x="0" y="596"/>
                  </a:cubicBezTo>
                  <a:cubicBezTo>
                    <a:pt x="0" y="33"/>
                    <a:pt x="0" y="33"/>
                    <a:pt x="0" y="33"/>
                  </a:cubicBezTo>
                  <a:cubicBezTo>
                    <a:pt x="0" y="15"/>
                    <a:pt x="15" y="0"/>
                    <a:pt x="33" y="0"/>
                  </a:cubicBezTo>
                  <a:close/>
                </a:path>
              </a:pathLst>
            </a:cu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58" name="Rectangle 6"/>
            <p:cNvSpPr>
              <a:spLocks noChangeArrowheads="1"/>
            </p:cNvSpPr>
            <p:nvPr/>
          </p:nvSpPr>
          <p:spPr bwMode="auto">
            <a:xfrm>
              <a:off x="720" y="1225"/>
              <a:ext cx="1378" cy="849"/>
            </a:xfrm>
            <a:prstGeom prst="rect">
              <a:avLst/>
            </a:prstGeom>
            <a:blipFill>
              <a:blip r:embed="rId4"/>
              <a:stretch>
                <a:fillRect/>
              </a:stretch>
            </a:blip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dirty="0"/>
            </a:p>
          </p:txBody>
        </p:sp>
        <p:sp>
          <p:nvSpPr>
            <p:cNvPr id="59" name="Oval 7"/>
            <p:cNvSpPr>
              <a:spLocks noChangeArrowheads="1"/>
            </p:cNvSpPr>
            <p:nvPr/>
          </p:nvSpPr>
          <p:spPr bwMode="auto">
            <a:xfrm>
              <a:off x="1383" y="1185"/>
              <a:ext cx="39" cy="38"/>
            </a:xfrm>
            <a:prstGeom prst="ellipse">
              <a:avLst/>
            </a:prstGeom>
            <a:solidFill>
              <a:schemeClr val="bg1">
                <a:lumMod val="8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60" name="Rectangle 8"/>
            <p:cNvSpPr>
              <a:spLocks noChangeArrowheads="1"/>
            </p:cNvSpPr>
            <p:nvPr/>
          </p:nvSpPr>
          <p:spPr bwMode="auto">
            <a:xfrm>
              <a:off x="1371" y="2082"/>
              <a:ext cx="17" cy="17"/>
            </a:xfrm>
            <a:prstGeom prst="ellipse">
              <a:avLst/>
            </a:prstGeom>
            <a:solidFill>
              <a:schemeClr val="bg1">
                <a:lumMod val="85000"/>
              </a:schemeClr>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sp>
          <p:nvSpPr>
            <p:cNvPr id="61" name="Freeform 9"/>
            <p:cNvSpPr>
              <a:spLocks/>
            </p:cNvSpPr>
            <p:nvPr/>
          </p:nvSpPr>
          <p:spPr bwMode="auto">
            <a:xfrm>
              <a:off x="376" y="2152"/>
              <a:ext cx="2053" cy="173"/>
            </a:xfrm>
            <a:custGeom>
              <a:avLst/>
              <a:gdLst/>
              <a:ahLst/>
              <a:cxnLst>
                <a:cxn ang="0">
                  <a:pos x="264" y="0"/>
                </a:cxn>
                <a:cxn ang="0">
                  <a:pos x="1789" y="0"/>
                </a:cxn>
                <a:cxn ang="0">
                  <a:pos x="2053" y="173"/>
                </a:cxn>
                <a:cxn ang="0">
                  <a:pos x="0" y="173"/>
                </a:cxn>
                <a:cxn ang="0">
                  <a:pos x="264" y="0"/>
                </a:cxn>
              </a:cxnLst>
              <a:rect l="0" t="0" r="r" b="b"/>
              <a:pathLst>
                <a:path w="2053" h="173">
                  <a:moveTo>
                    <a:pt x="264" y="0"/>
                  </a:moveTo>
                  <a:lnTo>
                    <a:pt x="1789" y="0"/>
                  </a:lnTo>
                  <a:lnTo>
                    <a:pt x="2053" y="173"/>
                  </a:lnTo>
                  <a:lnTo>
                    <a:pt x="0" y="173"/>
                  </a:lnTo>
                  <a:lnTo>
                    <a:pt x="264" y="0"/>
                  </a:lnTo>
                  <a:close/>
                </a:path>
              </a:pathLst>
            </a:custGeom>
            <a:solidFill>
              <a:schemeClr val="tx1">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62" name="Freeform 10"/>
            <p:cNvSpPr>
              <a:spLocks/>
            </p:cNvSpPr>
            <p:nvPr/>
          </p:nvSpPr>
          <p:spPr bwMode="auto">
            <a:xfrm>
              <a:off x="376" y="2325"/>
              <a:ext cx="2053" cy="97"/>
            </a:xfrm>
            <a:custGeom>
              <a:avLst/>
              <a:gdLst/>
              <a:ahLst/>
              <a:cxnLst>
                <a:cxn ang="0">
                  <a:pos x="0" y="0"/>
                </a:cxn>
                <a:cxn ang="0">
                  <a:pos x="1290" y="0"/>
                </a:cxn>
                <a:cxn ang="0">
                  <a:pos x="1290" y="38"/>
                </a:cxn>
                <a:cxn ang="0">
                  <a:pos x="1266" y="61"/>
                </a:cxn>
                <a:cxn ang="0">
                  <a:pos x="24" y="61"/>
                </a:cxn>
                <a:cxn ang="0">
                  <a:pos x="0" y="38"/>
                </a:cxn>
                <a:cxn ang="0">
                  <a:pos x="0" y="0"/>
                </a:cxn>
              </a:cxnLst>
              <a:rect l="0" t="0" r="r" b="b"/>
              <a:pathLst>
                <a:path w="1290" h="61">
                  <a:moveTo>
                    <a:pt x="0" y="0"/>
                  </a:moveTo>
                  <a:cubicBezTo>
                    <a:pt x="1290" y="0"/>
                    <a:pt x="1290" y="0"/>
                    <a:pt x="1290" y="0"/>
                  </a:cubicBezTo>
                  <a:cubicBezTo>
                    <a:pt x="1290" y="38"/>
                    <a:pt x="1290" y="38"/>
                    <a:pt x="1290" y="38"/>
                  </a:cubicBezTo>
                  <a:cubicBezTo>
                    <a:pt x="1290" y="51"/>
                    <a:pt x="1280" y="61"/>
                    <a:pt x="1266" y="61"/>
                  </a:cubicBezTo>
                  <a:cubicBezTo>
                    <a:pt x="24" y="61"/>
                    <a:pt x="24" y="61"/>
                    <a:pt x="24" y="61"/>
                  </a:cubicBezTo>
                  <a:cubicBezTo>
                    <a:pt x="11" y="61"/>
                    <a:pt x="0" y="51"/>
                    <a:pt x="0" y="38"/>
                  </a:cubicBezTo>
                  <a:lnTo>
                    <a:pt x="0" y="0"/>
                  </a:lnTo>
                  <a:close/>
                </a:path>
              </a:pathLst>
            </a:custGeom>
            <a:solidFill>
              <a:schemeClr val="tx1">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3556"/>
            </a:p>
          </p:txBody>
        </p:sp>
        <p:sp>
          <p:nvSpPr>
            <p:cNvPr id="63" name="Rectangle 11"/>
            <p:cNvSpPr>
              <a:spLocks noChangeArrowheads="1"/>
            </p:cNvSpPr>
            <p:nvPr/>
          </p:nvSpPr>
          <p:spPr bwMode="auto">
            <a:xfrm>
              <a:off x="1196" y="2376"/>
              <a:ext cx="413" cy="27"/>
            </a:xfrm>
            <a:prstGeom prst="roundRect">
              <a:avLst/>
            </a:prstGeom>
            <a:solidFill>
              <a:srgbClr val="707071"/>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sp>
          <p:nvSpPr>
            <p:cNvPr id="64" name="Rectangle 12"/>
            <p:cNvSpPr>
              <a:spLocks noChangeArrowheads="1"/>
            </p:cNvSpPr>
            <p:nvPr/>
          </p:nvSpPr>
          <p:spPr bwMode="auto">
            <a:xfrm>
              <a:off x="376" y="2325"/>
              <a:ext cx="2053" cy="30"/>
            </a:xfrm>
            <a:prstGeom prst="rect">
              <a:avLst/>
            </a:prstGeom>
            <a:solidFill>
              <a:schemeClr val="bg1">
                <a:lumMod val="85000"/>
              </a:schemeClr>
            </a:solidFill>
            <a:ln w="9525">
              <a:noFill/>
              <a:miter lim="800000"/>
              <a:headEnd/>
              <a:tailEnd/>
            </a:ln>
          </p:spPr>
          <p:txBody>
            <a:bodyPr vert="horz" wrap="square" lIns="121920" tIns="60960" rIns="121920" bIns="60960" numCol="1" anchor="t" anchorCtr="0" compatLnSpc="1">
              <a:prstTxWarp prst="textNoShape">
                <a:avLst/>
              </a:prstTxWarp>
            </a:bodyPr>
            <a:lstStyle/>
            <a:p>
              <a:endParaRPr lang="en-US" sz="3556"/>
            </a:p>
          </p:txBody>
        </p:sp>
      </p:grpSp>
      <p:cxnSp>
        <p:nvCxnSpPr>
          <p:cNvPr id="71" name="Straight Connector 101"/>
          <p:cNvCxnSpPr/>
          <p:nvPr/>
        </p:nvCxnSpPr>
        <p:spPr>
          <a:xfrm>
            <a:off x="1042975" y="5199015"/>
            <a:ext cx="1010605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70" name="TextBox 107"/>
          <p:cNvSpPr txBox="1"/>
          <p:nvPr/>
        </p:nvSpPr>
        <p:spPr>
          <a:xfrm>
            <a:off x="1730091" y="5499845"/>
            <a:ext cx="9251101" cy="64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charset="0"/>
              <a:buNone/>
              <a:defRPr sz="1400">
                <a:solidFill>
                  <a:schemeClr val="tx1">
                    <a:lumMod val="65000"/>
                    <a:lumOff val="35000"/>
                  </a:schemeClr>
                </a:solidFill>
                <a:latin typeface="微软雅黑" pitchFamily="34" charset="-122"/>
                <a:ea typeface="微软雅黑" pitchFamily="34" charset="-122"/>
              </a:defRPr>
            </a:lvl1pPr>
            <a:lvl2pPr marL="742950" indent="-285750">
              <a:spcBef>
                <a:spcPct val="20000"/>
              </a:spcBef>
              <a:buFont typeface="Arial" charset="0"/>
              <a:buChar char="–"/>
              <a:defRPr sz="2800">
                <a:latin typeface="微软雅黑" pitchFamily="34" charset="-122"/>
                <a:ea typeface="微软雅黑" pitchFamily="34" charset="-122"/>
              </a:defRPr>
            </a:lvl2pPr>
            <a:lvl3pPr marL="1143000" indent="-228600">
              <a:spcBef>
                <a:spcPct val="20000"/>
              </a:spcBef>
              <a:buFont typeface="Arial" charset="0"/>
              <a:buChar char="•"/>
              <a:defRPr sz="2400">
                <a:latin typeface="微软雅黑" pitchFamily="34" charset="-122"/>
                <a:ea typeface="微软雅黑" pitchFamily="34" charset="-122"/>
              </a:defRPr>
            </a:lvl3pPr>
            <a:lvl4pPr marL="1600200" indent="-228600">
              <a:spcBef>
                <a:spcPct val="20000"/>
              </a:spcBef>
              <a:buFont typeface="Arial" charset="0"/>
              <a:buChar char="–"/>
              <a:defRPr sz="2000">
                <a:latin typeface="微软雅黑" pitchFamily="34" charset="-122"/>
                <a:ea typeface="微软雅黑" pitchFamily="34" charset="-122"/>
              </a:defRPr>
            </a:lvl4pPr>
            <a:lvl5pPr marL="2057400" indent="-228600">
              <a:spcBef>
                <a:spcPct val="20000"/>
              </a:spcBef>
              <a:buFont typeface="Arial" charset="0"/>
              <a:buChar char="»"/>
              <a:defRPr sz="2000">
                <a:latin typeface="微软雅黑" pitchFamily="34" charset="-122"/>
                <a:ea typeface="微软雅黑" pitchFamily="34" charset="-122"/>
              </a:defRPr>
            </a:lvl5pPr>
            <a:lvl6pPr marL="25146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6pPr>
            <a:lvl7pPr marL="29718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7pPr>
            <a:lvl8pPr marL="34290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8pPr>
            <a:lvl9pPr marL="3886200" indent="-228600" eaLnBrk="0" fontAlgn="base" hangingPunct="0">
              <a:spcBef>
                <a:spcPct val="20000"/>
              </a:spcBef>
              <a:spcAft>
                <a:spcPct val="0"/>
              </a:spcAft>
              <a:buFont typeface="Arial" charset="0"/>
              <a:buChar char="»"/>
              <a:defRPr sz="2000">
                <a:latin typeface="微软雅黑" pitchFamily="34" charset="-122"/>
                <a:ea typeface="微软雅黑" pitchFamily="34" charset="-122"/>
              </a:defRPr>
            </a:lvl9pPr>
          </a:lstStyle>
          <a:p>
            <a:pPr>
              <a:lnSpc>
                <a:spcPct val="120000"/>
              </a:lnSpc>
            </a:pPr>
            <a:r>
              <a:rPr lang="zh-CN" altLang="en-US" sz="3200" dirty="0">
                <a:solidFill>
                  <a:schemeClr val="tx1"/>
                </a:solidFill>
                <a:latin typeface="华文新魏" panose="02010800040101010101" pitchFamily="2" charset="-122"/>
                <a:ea typeface="华文新魏" panose="02010800040101010101" pitchFamily="2" charset="-122"/>
              </a:rPr>
              <a:t>实验内容三步走</a:t>
            </a:r>
            <a:endParaRPr lang="zh-CN" altLang="en-US" sz="3200" dirty="0">
              <a:latin typeface="华文新魏" panose="02010800040101010101" pitchFamily="2" charset="-122"/>
              <a:ea typeface="华文新魏" panose="02010800040101010101" pitchFamily="2" charset="-122"/>
              <a:sym typeface="微软雅黑" pitchFamily="34" charset="-122"/>
            </a:endParaRPr>
          </a:p>
        </p:txBody>
      </p:sp>
      <p:sp>
        <p:nvSpPr>
          <p:cNvPr id="271" name="矩形 270"/>
          <p:cNvSpPr>
            <a:spLocks noChangeArrowheads="1"/>
          </p:cNvSpPr>
          <p:nvPr/>
        </p:nvSpPr>
        <p:spPr bwMode="auto">
          <a:xfrm>
            <a:off x="8574825" y="1712286"/>
            <a:ext cx="3342015"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r>
              <a:rPr lang="zh-CN" altLang="zh-CN" sz="1400" dirty="0"/>
              <a:t>第一步，利用</a:t>
            </a:r>
            <a:r>
              <a:rPr lang="en-US" altLang="zh-CN" sz="1400" dirty="0"/>
              <a:t>YOLOv7</a:t>
            </a:r>
            <a:r>
              <a:rPr lang="zh-CN" altLang="zh-CN" sz="1400" dirty="0"/>
              <a:t>模型对</a:t>
            </a:r>
            <a:r>
              <a:rPr lang="en-US" altLang="zh-CN" sz="1400" dirty="0"/>
              <a:t>COCO128</a:t>
            </a:r>
            <a:r>
              <a:rPr lang="zh-CN" altLang="zh-CN" sz="1400" dirty="0"/>
              <a:t>数据集进行目标检测。</a:t>
            </a:r>
          </a:p>
        </p:txBody>
      </p:sp>
      <p:grpSp>
        <p:nvGrpSpPr>
          <p:cNvPr id="3" name="组合 2"/>
          <p:cNvGrpSpPr/>
          <p:nvPr/>
        </p:nvGrpSpPr>
        <p:grpSpPr>
          <a:xfrm>
            <a:off x="7773630" y="1592897"/>
            <a:ext cx="684000" cy="684000"/>
            <a:chOff x="7381295" y="2358084"/>
            <a:chExt cx="647999" cy="648000"/>
          </a:xfrm>
        </p:grpSpPr>
        <p:sp>
          <p:nvSpPr>
            <p:cNvPr id="66" name="Oval 58"/>
            <p:cNvSpPr>
              <a:spLocks noChangeAspect="1"/>
            </p:cNvSpPr>
            <p:nvPr/>
          </p:nvSpPr>
          <p:spPr>
            <a:xfrm>
              <a:off x="7381295" y="2358084"/>
              <a:ext cx="647999"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5" name="Freeform 173"/>
            <p:cNvSpPr>
              <a:spLocks noChangeAspect="1" noEditPoints="1"/>
            </p:cNvSpPr>
            <p:nvPr/>
          </p:nvSpPr>
          <p:spPr bwMode="auto">
            <a:xfrm>
              <a:off x="7561057" y="2510281"/>
              <a:ext cx="305892" cy="326189"/>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89"/>
            </a:p>
          </p:txBody>
        </p:sp>
      </p:grpSp>
      <p:grpSp>
        <p:nvGrpSpPr>
          <p:cNvPr id="5" name="组合 4"/>
          <p:cNvGrpSpPr/>
          <p:nvPr/>
        </p:nvGrpSpPr>
        <p:grpSpPr>
          <a:xfrm>
            <a:off x="6613273" y="3449585"/>
            <a:ext cx="684000" cy="684000"/>
            <a:chOff x="6361541" y="3481431"/>
            <a:chExt cx="647999" cy="648000"/>
          </a:xfrm>
        </p:grpSpPr>
        <p:sp>
          <p:nvSpPr>
            <p:cNvPr id="68" name="Oval 61"/>
            <p:cNvSpPr>
              <a:spLocks noChangeAspect="1"/>
            </p:cNvSpPr>
            <p:nvPr/>
          </p:nvSpPr>
          <p:spPr>
            <a:xfrm>
              <a:off x="6361541" y="3481431"/>
              <a:ext cx="647999" cy="648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78" name="Freeform 122"/>
            <p:cNvSpPr>
              <a:spLocks noChangeAspect="1" noEditPoints="1"/>
            </p:cNvSpPr>
            <p:nvPr/>
          </p:nvSpPr>
          <p:spPr bwMode="auto">
            <a:xfrm>
              <a:off x="6579369" y="3642337"/>
              <a:ext cx="212342" cy="326189"/>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89"/>
            </a:p>
          </p:txBody>
        </p:sp>
      </p:grpSp>
      <p:grpSp>
        <p:nvGrpSpPr>
          <p:cNvPr id="4" name="组合 3"/>
          <p:cNvGrpSpPr/>
          <p:nvPr/>
        </p:nvGrpSpPr>
        <p:grpSpPr>
          <a:xfrm>
            <a:off x="7196694" y="2546916"/>
            <a:ext cx="684000" cy="684000"/>
            <a:chOff x="6920225" y="2919757"/>
            <a:chExt cx="647999" cy="648000"/>
          </a:xfrm>
        </p:grpSpPr>
        <p:sp>
          <p:nvSpPr>
            <p:cNvPr id="67" name="Oval 60"/>
            <p:cNvSpPr>
              <a:spLocks noChangeAspect="1"/>
            </p:cNvSpPr>
            <p:nvPr/>
          </p:nvSpPr>
          <p:spPr>
            <a:xfrm>
              <a:off x="6920225" y="2919757"/>
              <a:ext cx="647999" cy="64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84" name="Freeform 359"/>
            <p:cNvSpPr>
              <a:spLocks noChangeAspect="1" noEditPoints="1"/>
            </p:cNvSpPr>
            <p:nvPr/>
          </p:nvSpPr>
          <p:spPr bwMode="auto">
            <a:xfrm>
              <a:off x="7114190" y="3071954"/>
              <a:ext cx="260069" cy="326189"/>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p:spPr>
          <p:txBody>
            <a:bodyPr vert="horz" wrap="square" lIns="121920" tIns="60960" rIns="121920" bIns="60960" numCol="1" anchor="t" anchorCtr="0" compatLnSpc="1">
              <a:prstTxWarp prst="textNoShape">
                <a:avLst/>
              </a:prstTxWarp>
            </a:bodyPr>
            <a:lstStyle/>
            <a:p>
              <a:endParaRPr lang="zh-CN" altLang="en-US" sz="2489"/>
            </a:p>
          </p:txBody>
        </p:sp>
      </p:grpSp>
      <p:sp>
        <p:nvSpPr>
          <p:cNvPr id="285" name="矩形 284"/>
          <p:cNvSpPr>
            <a:spLocks noChangeArrowheads="1"/>
          </p:cNvSpPr>
          <p:nvPr/>
        </p:nvSpPr>
        <p:spPr bwMode="auto">
          <a:xfrm>
            <a:off x="7930566" y="2665404"/>
            <a:ext cx="3986274"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r>
              <a:rPr lang="zh-CN" altLang="zh-CN" sz="1400" dirty="0"/>
              <a:t>第二步，将</a:t>
            </a:r>
            <a:r>
              <a:rPr lang="en-US" altLang="zh-CN" sz="1400" dirty="0"/>
              <a:t>YOLOv7</a:t>
            </a:r>
            <a:r>
              <a:rPr lang="zh-CN" altLang="zh-CN" sz="1400" dirty="0"/>
              <a:t>模型用于自建数据集进行目标检测。</a:t>
            </a:r>
          </a:p>
        </p:txBody>
      </p:sp>
      <p:sp>
        <p:nvSpPr>
          <p:cNvPr id="287" name="矩形 286"/>
          <p:cNvSpPr>
            <a:spLocks noChangeArrowheads="1"/>
          </p:cNvSpPr>
          <p:nvPr/>
        </p:nvSpPr>
        <p:spPr bwMode="auto">
          <a:xfrm>
            <a:off x="7482975" y="3679797"/>
            <a:ext cx="4264270" cy="307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p>
            <a:r>
              <a:rPr lang="zh-CN" altLang="zh-CN" sz="1400" dirty="0"/>
              <a:t>第三步，改进</a:t>
            </a:r>
            <a:r>
              <a:rPr lang="en-US" altLang="zh-CN" sz="1400" dirty="0"/>
              <a:t>YOLOv7</a:t>
            </a:r>
            <a:r>
              <a:rPr lang="zh-CN" altLang="zh-CN" sz="1400" dirty="0"/>
              <a:t>模型，添加注意力集中机制。</a:t>
            </a:r>
          </a:p>
        </p:txBody>
      </p:sp>
      <p:sp>
        <p:nvSpPr>
          <p:cNvPr id="274" name="矩形 3">
            <a:extLst>
              <a:ext uri="{FF2B5EF4-FFF2-40B4-BE49-F238E27FC236}">
                <a16:creationId xmlns:a16="http://schemas.microsoft.com/office/drawing/2014/main" id="{EE0319F7-A15E-47CE-87B1-10FCF68CBBD8}"/>
              </a:ext>
            </a:extLst>
          </p:cNvPr>
          <p:cNvSpPr>
            <a:spLocks noChangeArrowheads="1"/>
          </p:cNvSpPr>
          <p:nvPr/>
        </p:nvSpPr>
        <p:spPr bwMode="auto">
          <a:xfrm>
            <a:off x="1073958" y="224898"/>
            <a:ext cx="1826123" cy="5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buNone/>
            </a:pPr>
            <a:r>
              <a:rPr lang="zh-CN" altLang="en-US" b="1" dirty="0">
                <a:solidFill>
                  <a:schemeClr val="tx1">
                    <a:lumMod val="75000"/>
                    <a:lumOff val="25000"/>
                  </a:schemeClr>
                </a:solidFill>
              </a:rPr>
              <a:t>实验内容</a:t>
            </a:r>
          </a:p>
        </p:txBody>
      </p:sp>
      <p:sp>
        <p:nvSpPr>
          <p:cNvPr id="276" name="文本框 37">
            <a:extLst>
              <a:ext uri="{FF2B5EF4-FFF2-40B4-BE49-F238E27FC236}">
                <a16:creationId xmlns:a16="http://schemas.microsoft.com/office/drawing/2014/main" id="{EB0242D6-82B6-484D-B600-E0556A367FD5}"/>
              </a:ext>
            </a:extLst>
          </p:cNvPr>
          <p:cNvSpPr txBox="1"/>
          <p:nvPr/>
        </p:nvSpPr>
        <p:spPr>
          <a:xfrm>
            <a:off x="863597" y="762618"/>
            <a:ext cx="2308007" cy="276991"/>
          </a:xfrm>
          <a:prstGeom prst="rect">
            <a:avLst/>
          </a:prstGeom>
          <a:noFill/>
        </p:spPr>
        <p:txBody>
          <a:bodyPr wrap="square" lIns="91431" tIns="45716" rIns="91431" bIns="45716" rtlCol="0">
            <a:spAutoFit/>
          </a:bodyPr>
          <a:lstStyle/>
          <a:p>
            <a:pPr algn="ctr"/>
            <a:r>
              <a:rPr lang="en-US" altLang="zh-CN" sz="1800" b="1" baseline="-3000" dirty="0">
                <a:solidFill>
                  <a:schemeClr val="tx1">
                    <a:lumMod val="65000"/>
                    <a:lumOff val="35000"/>
                  </a:schemeClr>
                </a:solidFill>
                <a:latin typeface="+mj-lt"/>
                <a:cs typeface="Arial" panose="020B0604020202020204" pitchFamily="34" charset="0"/>
              </a:rPr>
              <a:t>The overview</a:t>
            </a:r>
          </a:p>
        </p:txBody>
      </p:sp>
    </p:spTree>
    <p:extLst>
      <p:ext uri="{BB962C8B-B14F-4D97-AF65-F5344CB8AC3E}">
        <p14:creationId xmlns:p14="http://schemas.microsoft.com/office/powerpoint/2010/main" val="3669600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childTnLst>
                                    </p:cTn>
                                  </p:par>
                                  <p:par>
                                    <p:cTn id="9" presetID="2" presetClass="entr" presetSubtype="2" fill="hold" grpId="0" nodeType="withEffect" p14:presetBounceEnd="34286">
                                      <p:stCondLst>
                                        <p:cond delay="250"/>
                                      </p:stCondLst>
                                      <p:childTnLst>
                                        <p:set>
                                          <p:cBhvr>
                                            <p:cTn id="10" dur="1" fill="hold">
                                              <p:stCondLst>
                                                <p:cond delay="0"/>
                                              </p:stCondLst>
                                            </p:cTn>
                                            <p:tgtEl>
                                              <p:spTgt spid="271"/>
                                            </p:tgtEl>
                                            <p:attrNameLst>
                                              <p:attrName>style.visibility</p:attrName>
                                            </p:attrNameLst>
                                          </p:cBhvr>
                                          <p:to>
                                            <p:strVal val="visible"/>
                                          </p:to>
                                        </p:set>
                                        <p:anim calcmode="lin" valueType="num" p14:bounceEnd="34286">
                                          <p:cBhvr additive="base">
                                            <p:cTn id="11" dur="350" fill="hold"/>
                                            <p:tgtEl>
                                              <p:spTgt spid="271"/>
                                            </p:tgtEl>
                                            <p:attrNameLst>
                                              <p:attrName>ppt_x</p:attrName>
                                            </p:attrNameLst>
                                          </p:cBhvr>
                                          <p:tavLst>
                                            <p:tav tm="0">
                                              <p:val>
                                                <p:strVal val="1+#ppt_w/2"/>
                                              </p:val>
                                            </p:tav>
                                            <p:tav tm="100000">
                                              <p:val>
                                                <p:strVal val="#ppt_x"/>
                                              </p:val>
                                            </p:tav>
                                          </p:tavLst>
                                        </p:anim>
                                        <p:anim calcmode="lin" valueType="num" p14:bounceEnd="34286">
                                          <p:cBhvr additive="base">
                                            <p:cTn id="12" dur="350" fill="hold"/>
                                            <p:tgtEl>
                                              <p:spTgt spid="271"/>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55"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400" fill="hold"/>
                                            <p:tgtEl>
                                              <p:spTgt spid="3"/>
                                            </p:tgtEl>
                                            <p:attrNameLst>
                                              <p:attrName>ppt_w</p:attrName>
                                            </p:attrNameLst>
                                          </p:cBhvr>
                                          <p:tavLst>
                                            <p:tav tm="0">
                                              <p:val>
                                                <p:strVal val="#ppt_w*0.70"/>
                                              </p:val>
                                            </p:tav>
                                            <p:tav tm="100000">
                                              <p:val>
                                                <p:strVal val="#ppt_w"/>
                                              </p:val>
                                            </p:tav>
                                          </p:tavLst>
                                        </p:anim>
                                        <p:anim calcmode="lin" valueType="num">
                                          <p:cBhvr>
                                            <p:cTn id="17" dur="400" fill="hold"/>
                                            <p:tgtEl>
                                              <p:spTgt spid="3"/>
                                            </p:tgtEl>
                                            <p:attrNameLst>
                                              <p:attrName>ppt_h</p:attrName>
                                            </p:attrNameLst>
                                          </p:cBhvr>
                                          <p:tavLst>
                                            <p:tav tm="0">
                                              <p:val>
                                                <p:strVal val="#ppt_h"/>
                                              </p:val>
                                            </p:tav>
                                            <p:tav tm="100000">
                                              <p:val>
                                                <p:strVal val="#ppt_h"/>
                                              </p:val>
                                            </p:tav>
                                          </p:tavLst>
                                        </p:anim>
                                        <p:animEffect transition="in" filter="fade">
                                          <p:cBhvr>
                                            <p:cTn id="18" dur="400"/>
                                            <p:tgtEl>
                                              <p:spTgt spid="3"/>
                                            </p:tgtEl>
                                          </p:cBhvr>
                                        </p:animEffect>
                                      </p:childTnLst>
                                    </p:cTn>
                                  </p:par>
                                  <p:par>
                                    <p:cTn id="19" presetID="2" presetClass="entr" presetSubtype="2" fill="hold" grpId="0" nodeType="withEffect" p14:presetBounceEnd="34286">
                                      <p:stCondLst>
                                        <p:cond delay="250"/>
                                      </p:stCondLst>
                                      <p:childTnLst>
                                        <p:set>
                                          <p:cBhvr>
                                            <p:cTn id="20" dur="1" fill="hold">
                                              <p:stCondLst>
                                                <p:cond delay="0"/>
                                              </p:stCondLst>
                                            </p:cTn>
                                            <p:tgtEl>
                                              <p:spTgt spid="285"/>
                                            </p:tgtEl>
                                            <p:attrNameLst>
                                              <p:attrName>style.visibility</p:attrName>
                                            </p:attrNameLst>
                                          </p:cBhvr>
                                          <p:to>
                                            <p:strVal val="visible"/>
                                          </p:to>
                                        </p:set>
                                        <p:anim calcmode="lin" valueType="num" p14:bounceEnd="34286">
                                          <p:cBhvr additive="base">
                                            <p:cTn id="21" dur="350" fill="hold"/>
                                            <p:tgtEl>
                                              <p:spTgt spid="285"/>
                                            </p:tgtEl>
                                            <p:attrNameLst>
                                              <p:attrName>ppt_x</p:attrName>
                                            </p:attrNameLst>
                                          </p:cBhvr>
                                          <p:tavLst>
                                            <p:tav tm="0">
                                              <p:val>
                                                <p:strVal val="1+#ppt_w/2"/>
                                              </p:val>
                                            </p:tav>
                                            <p:tav tm="100000">
                                              <p:val>
                                                <p:strVal val="#ppt_x"/>
                                              </p:val>
                                            </p:tav>
                                          </p:tavLst>
                                        </p:anim>
                                        <p:anim calcmode="lin" valueType="num" p14:bounceEnd="34286">
                                          <p:cBhvr additive="base">
                                            <p:cTn id="22" dur="350" fill="hold"/>
                                            <p:tgtEl>
                                              <p:spTgt spid="285"/>
                                            </p:tgtEl>
                                            <p:attrNameLst>
                                              <p:attrName>ppt_y</p:attrName>
                                            </p:attrNameLst>
                                          </p:cBhvr>
                                          <p:tavLst>
                                            <p:tav tm="0">
                                              <p:val>
                                                <p:strVal val="#ppt_y"/>
                                              </p:val>
                                            </p:tav>
                                            <p:tav tm="100000">
                                              <p:val>
                                                <p:strVal val="#ppt_y"/>
                                              </p:val>
                                            </p:tav>
                                          </p:tavLst>
                                        </p:anim>
                                      </p:childTnLst>
                                    </p:cTn>
                                  </p:par>
                                </p:childTnLst>
                              </p:cTn>
                            </p:par>
                            <p:par>
                              <p:cTn id="23" fill="hold">
                                <p:stCondLst>
                                  <p:cond delay="1200"/>
                                </p:stCondLst>
                                <p:childTnLst>
                                  <p:par>
                                    <p:cTn id="24" presetID="55"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400" fill="hold"/>
                                            <p:tgtEl>
                                              <p:spTgt spid="4"/>
                                            </p:tgtEl>
                                            <p:attrNameLst>
                                              <p:attrName>ppt_w</p:attrName>
                                            </p:attrNameLst>
                                          </p:cBhvr>
                                          <p:tavLst>
                                            <p:tav tm="0">
                                              <p:val>
                                                <p:strVal val="#ppt_w*0.70"/>
                                              </p:val>
                                            </p:tav>
                                            <p:tav tm="100000">
                                              <p:val>
                                                <p:strVal val="#ppt_w"/>
                                              </p:val>
                                            </p:tav>
                                          </p:tavLst>
                                        </p:anim>
                                        <p:anim calcmode="lin" valueType="num">
                                          <p:cBhvr>
                                            <p:cTn id="27" dur="400" fill="hold"/>
                                            <p:tgtEl>
                                              <p:spTgt spid="4"/>
                                            </p:tgtEl>
                                            <p:attrNameLst>
                                              <p:attrName>ppt_h</p:attrName>
                                            </p:attrNameLst>
                                          </p:cBhvr>
                                          <p:tavLst>
                                            <p:tav tm="0">
                                              <p:val>
                                                <p:strVal val="#ppt_h"/>
                                              </p:val>
                                            </p:tav>
                                            <p:tav tm="100000">
                                              <p:val>
                                                <p:strVal val="#ppt_h"/>
                                              </p:val>
                                            </p:tav>
                                          </p:tavLst>
                                        </p:anim>
                                        <p:animEffect transition="in" filter="fade">
                                          <p:cBhvr>
                                            <p:cTn id="28" dur="400"/>
                                            <p:tgtEl>
                                              <p:spTgt spid="4"/>
                                            </p:tgtEl>
                                          </p:cBhvr>
                                        </p:animEffect>
                                      </p:childTnLst>
                                    </p:cTn>
                                  </p:par>
                                </p:childTnLst>
                              </p:cTn>
                            </p:par>
                            <p:par>
                              <p:cTn id="29" fill="hold">
                                <p:stCondLst>
                                  <p:cond delay="1600"/>
                                </p:stCondLst>
                                <p:childTnLst>
                                  <p:par>
                                    <p:cTn id="30" presetID="55"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400" fill="hold"/>
                                            <p:tgtEl>
                                              <p:spTgt spid="5"/>
                                            </p:tgtEl>
                                            <p:attrNameLst>
                                              <p:attrName>ppt_w</p:attrName>
                                            </p:attrNameLst>
                                          </p:cBhvr>
                                          <p:tavLst>
                                            <p:tav tm="0">
                                              <p:val>
                                                <p:strVal val="#ppt_w*0.70"/>
                                              </p:val>
                                            </p:tav>
                                            <p:tav tm="100000">
                                              <p:val>
                                                <p:strVal val="#ppt_w"/>
                                              </p:val>
                                            </p:tav>
                                          </p:tavLst>
                                        </p:anim>
                                        <p:anim calcmode="lin" valueType="num">
                                          <p:cBhvr>
                                            <p:cTn id="33" dur="400" fill="hold"/>
                                            <p:tgtEl>
                                              <p:spTgt spid="5"/>
                                            </p:tgtEl>
                                            <p:attrNameLst>
                                              <p:attrName>ppt_h</p:attrName>
                                            </p:attrNameLst>
                                          </p:cBhvr>
                                          <p:tavLst>
                                            <p:tav tm="0">
                                              <p:val>
                                                <p:strVal val="#ppt_h"/>
                                              </p:val>
                                            </p:tav>
                                            <p:tav tm="100000">
                                              <p:val>
                                                <p:strVal val="#ppt_h"/>
                                              </p:val>
                                            </p:tav>
                                          </p:tavLst>
                                        </p:anim>
                                        <p:animEffect transition="in" filter="fade">
                                          <p:cBhvr>
                                            <p:cTn id="34" dur="400"/>
                                            <p:tgtEl>
                                              <p:spTgt spid="5"/>
                                            </p:tgtEl>
                                          </p:cBhvr>
                                        </p:animEffect>
                                      </p:childTnLst>
                                    </p:cTn>
                                  </p:par>
                                  <p:par>
                                    <p:cTn id="35" presetID="2" presetClass="entr" presetSubtype="2" fill="hold" grpId="0" nodeType="withEffect" p14:presetBounceEnd="34286">
                                      <p:stCondLst>
                                        <p:cond delay="250"/>
                                      </p:stCondLst>
                                      <p:childTnLst>
                                        <p:set>
                                          <p:cBhvr>
                                            <p:cTn id="36" dur="1" fill="hold">
                                              <p:stCondLst>
                                                <p:cond delay="0"/>
                                              </p:stCondLst>
                                            </p:cTn>
                                            <p:tgtEl>
                                              <p:spTgt spid="287"/>
                                            </p:tgtEl>
                                            <p:attrNameLst>
                                              <p:attrName>style.visibility</p:attrName>
                                            </p:attrNameLst>
                                          </p:cBhvr>
                                          <p:to>
                                            <p:strVal val="visible"/>
                                          </p:to>
                                        </p:set>
                                        <p:anim calcmode="lin" valueType="num" p14:bounceEnd="34286">
                                          <p:cBhvr additive="base">
                                            <p:cTn id="37" dur="350" fill="hold"/>
                                            <p:tgtEl>
                                              <p:spTgt spid="287"/>
                                            </p:tgtEl>
                                            <p:attrNameLst>
                                              <p:attrName>ppt_x</p:attrName>
                                            </p:attrNameLst>
                                          </p:cBhvr>
                                          <p:tavLst>
                                            <p:tav tm="0">
                                              <p:val>
                                                <p:strVal val="1+#ppt_w/2"/>
                                              </p:val>
                                            </p:tav>
                                            <p:tav tm="100000">
                                              <p:val>
                                                <p:strVal val="#ppt_x"/>
                                              </p:val>
                                            </p:tav>
                                          </p:tavLst>
                                        </p:anim>
                                        <p:anim calcmode="lin" valueType="num" p14:bounceEnd="34286">
                                          <p:cBhvr additive="base">
                                            <p:cTn id="38" dur="350" fill="hold"/>
                                            <p:tgtEl>
                                              <p:spTgt spid="287"/>
                                            </p:tgtEl>
                                            <p:attrNameLst>
                                              <p:attrName>ppt_y</p:attrName>
                                            </p:attrNameLst>
                                          </p:cBhvr>
                                          <p:tavLst>
                                            <p:tav tm="0">
                                              <p:val>
                                                <p:strVal val="#ppt_y"/>
                                              </p:val>
                                            </p:tav>
                                            <p:tav tm="100000">
                                              <p:val>
                                                <p:strVal val="#ppt_y"/>
                                              </p:val>
                                            </p:tav>
                                          </p:tavLst>
                                        </p:anim>
                                      </p:childTnLst>
                                    </p:cTn>
                                  </p:par>
                                </p:childTnLst>
                              </p:cTn>
                            </p:par>
                            <p:par>
                              <p:cTn id="39" fill="hold">
                                <p:stCondLst>
                                  <p:cond delay="2200"/>
                                </p:stCondLst>
                                <p:childTnLst>
                                  <p:par>
                                    <p:cTn id="40" presetID="18" presetClass="entr" presetSubtype="3" fill="hold"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strips(upRight)">
                                          <p:cBhvr>
                                            <p:cTn id="42" dur="500"/>
                                            <p:tgtEl>
                                              <p:spTgt spid="71"/>
                                            </p:tgtEl>
                                          </p:cBhvr>
                                        </p:animEffect>
                                      </p:childTnLst>
                                    </p:cTn>
                                  </p:par>
                                </p:childTnLst>
                              </p:cTn>
                            </p:par>
                            <p:par>
                              <p:cTn id="43" fill="hold">
                                <p:stCondLst>
                                  <p:cond delay="2700"/>
                                </p:stCondLst>
                                <p:childTnLst>
                                  <p:par>
                                    <p:cTn id="44" presetID="10" presetClass="entr" presetSubtype="0" fill="hold" grpId="0" nodeType="afterEffect">
                                      <p:stCondLst>
                                        <p:cond delay="0"/>
                                      </p:stCondLst>
                                      <p:childTnLst>
                                        <p:set>
                                          <p:cBhvr>
                                            <p:cTn id="45" dur="1" fill="hold">
                                              <p:stCondLst>
                                                <p:cond delay="0"/>
                                              </p:stCondLst>
                                            </p:cTn>
                                            <p:tgtEl>
                                              <p:spTgt spid="270"/>
                                            </p:tgtEl>
                                            <p:attrNameLst>
                                              <p:attrName>style.visibility</p:attrName>
                                            </p:attrNameLst>
                                          </p:cBhvr>
                                          <p:to>
                                            <p:strVal val="visible"/>
                                          </p:to>
                                        </p:set>
                                        <p:animEffect transition="in" filter="fade">
                                          <p:cBhvr>
                                            <p:cTn id="46" dur="500"/>
                                            <p:tgtEl>
                                              <p:spTgt spid="270"/>
                                            </p:tgtEl>
                                          </p:cBhvr>
                                        </p:animEffect>
                                      </p:childTnLst>
                                    </p:cTn>
                                  </p:par>
                                </p:childTnLst>
                              </p:cTn>
                            </p:par>
                            <p:par>
                              <p:cTn id="47" fill="hold">
                                <p:stCondLst>
                                  <p:cond delay="3200"/>
                                </p:stCondLst>
                                <p:childTnLst>
                                  <p:par>
                                    <p:cTn id="48" presetID="22" presetClass="entr" presetSubtype="8" fill="hold" grpId="0" nodeType="afterEffect">
                                      <p:stCondLst>
                                        <p:cond delay="0"/>
                                      </p:stCondLst>
                                      <p:childTnLst>
                                        <p:set>
                                          <p:cBhvr>
                                            <p:cTn id="49" dur="1" fill="hold">
                                              <p:stCondLst>
                                                <p:cond delay="0"/>
                                              </p:stCondLst>
                                            </p:cTn>
                                            <p:tgtEl>
                                              <p:spTgt spid="274"/>
                                            </p:tgtEl>
                                            <p:attrNameLst>
                                              <p:attrName>style.visibility</p:attrName>
                                            </p:attrNameLst>
                                          </p:cBhvr>
                                          <p:to>
                                            <p:strVal val="visible"/>
                                          </p:to>
                                        </p:set>
                                        <p:animEffect transition="in" filter="wipe(left)">
                                          <p:cBhvr>
                                            <p:cTn id="50" dur="500"/>
                                            <p:tgtEl>
                                              <p:spTgt spid="274"/>
                                            </p:tgtEl>
                                          </p:cBhvr>
                                        </p:animEffect>
                                      </p:childTnLst>
                                    </p:cTn>
                                  </p:par>
                                </p:childTnLst>
                              </p:cTn>
                            </p:par>
                            <p:par>
                              <p:cTn id="51" fill="hold">
                                <p:stCondLst>
                                  <p:cond delay="3700"/>
                                </p:stCondLst>
                                <p:childTnLst>
                                  <p:par>
                                    <p:cTn id="52" presetID="22" presetClass="entr" presetSubtype="8" fill="hold" grpId="0" nodeType="afterEffect">
                                      <p:stCondLst>
                                        <p:cond delay="0"/>
                                      </p:stCondLst>
                                      <p:childTnLst>
                                        <p:set>
                                          <p:cBhvr>
                                            <p:cTn id="53" dur="1" fill="hold">
                                              <p:stCondLst>
                                                <p:cond delay="0"/>
                                              </p:stCondLst>
                                            </p:cTn>
                                            <p:tgtEl>
                                              <p:spTgt spid="276"/>
                                            </p:tgtEl>
                                            <p:attrNameLst>
                                              <p:attrName>style.visibility</p:attrName>
                                            </p:attrNameLst>
                                          </p:cBhvr>
                                          <p:to>
                                            <p:strVal val="visible"/>
                                          </p:to>
                                        </p:set>
                                        <p:animEffect transition="in" filter="wipe(left)">
                                          <p:cBhvr>
                                            <p:cTn id="54" dur="500"/>
                                            <p:tgtEl>
                                              <p:spTgt spid="276"/>
                                            </p:tgtEl>
                                          </p:cBhvr>
                                        </p:animEffect>
                                      </p:childTnLst>
                                    </p:cTn>
                                  </p:par>
                                </p:childTnLst>
                              </p:cTn>
                            </p:par>
                            <p:par>
                              <p:cTn id="55" fill="hold">
                                <p:stCondLst>
                                  <p:cond delay="4200"/>
                                </p:stCondLst>
                                <p:childTnLst>
                                  <p:par>
                                    <p:cTn id="56" presetID="23" presetClass="entr" presetSubtype="16"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childTnLst>
                                    </p:cTn>
                                  </p:par>
                                  <p:par>
                                    <p:cTn id="60" presetID="23" presetClass="entr" presetSubtype="16"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3" presetClass="entr" presetSubtype="16"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p:cTn id="66" dur="500" fill="hold"/>
                                            <p:tgtEl>
                                              <p:spTgt spid="50"/>
                                            </p:tgtEl>
                                            <p:attrNameLst>
                                              <p:attrName>ppt_w</p:attrName>
                                            </p:attrNameLst>
                                          </p:cBhvr>
                                          <p:tavLst>
                                            <p:tav tm="0">
                                              <p:val>
                                                <p:fltVal val="0"/>
                                              </p:val>
                                            </p:tav>
                                            <p:tav tm="100000">
                                              <p:val>
                                                <p:strVal val="#ppt_w"/>
                                              </p:val>
                                            </p:tav>
                                          </p:tavLst>
                                        </p:anim>
                                        <p:anim calcmode="lin" valueType="num">
                                          <p:cBhvr>
                                            <p:cTn id="67" dur="500" fill="hold"/>
                                            <p:tgtEl>
                                              <p:spTgt spid="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50" grpId="0" animBg="1"/>
          <p:bldP spid="270" grpId="0"/>
          <p:bldP spid="271" grpId="0"/>
          <p:bldP spid="285" grpId="0"/>
          <p:bldP spid="287" grpId="0"/>
          <p:bldP spid="274" grpId="0"/>
          <p:bldP spid="2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271"/>
                                            </p:tgtEl>
                                            <p:attrNameLst>
                                              <p:attrName>style.visibility</p:attrName>
                                            </p:attrNameLst>
                                          </p:cBhvr>
                                          <p:to>
                                            <p:strVal val="visible"/>
                                          </p:to>
                                        </p:set>
                                        <p:anim calcmode="lin" valueType="num">
                                          <p:cBhvr additive="base">
                                            <p:cTn id="11" dur="350" fill="hold"/>
                                            <p:tgtEl>
                                              <p:spTgt spid="271"/>
                                            </p:tgtEl>
                                            <p:attrNameLst>
                                              <p:attrName>ppt_x</p:attrName>
                                            </p:attrNameLst>
                                          </p:cBhvr>
                                          <p:tavLst>
                                            <p:tav tm="0">
                                              <p:val>
                                                <p:strVal val="1+#ppt_w/2"/>
                                              </p:val>
                                            </p:tav>
                                            <p:tav tm="100000">
                                              <p:val>
                                                <p:strVal val="#ppt_x"/>
                                              </p:val>
                                            </p:tav>
                                          </p:tavLst>
                                        </p:anim>
                                        <p:anim calcmode="lin" valueType="num">
                                          <p:cBhvr additive="base">
                                            <p:cTn id="12" dur="350" fill="hold"/>
                                            <p:tgtEl>
                                              <p:spTgt spid="271"/>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55"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400" fill="hold"/>
                                            <p:tgtEl>
                                              <p:spTgt spid="3"/>
                                            </p:tgtEl>
                                            <p:attrNameLst>
                                              <p:attrName>ppt_w</p:attrName>
                                            </p:attrNameLst>
                                          </p:cBhvr>
                                          <p:tavLst>
                                            <p:tav tm="0">
                                              <p:val>
                                                <p:strVal val="#ppt_w*0.70"/>
                                              </p:val>
                                            </p:tav>
                                            <p:tav tm="100000">
                                              <p:val>
                                                <p:strVal val="#ppt_w"/>
                                              </p:val>
                                            </p:tav>
                                          </p:tavLst>
                                        </p:anim>
                                        <p:anim calcmode="lin" valueType="num">
                                          <p:cBhvr>
                                            <p:cTn id="17" dur="400" fill="hold"/>
                                            <p:tgtEl>
                                              <p:spTgt spid="3"/>
                                            </p:tgtEl>
                                            <p:attrNameLst>
                                              <p:attrName>ppt_h</p:attrName>
                                            </p:attrNameLst>
                                          </p:cBhvr>
                                          <p:tavLst>
                                            <p:tav tm="0">
                                              <p:val>
                                                <p:strVal val="#ppt_h"/>
                                              </p:val>
                                            </p:tav>
                                            <p:tav tm="100000">
                                              <p:val>
                                                <p:strVal val="#ppt_h"/>
                                              </p:val>
                                            </p:tav>
                                          </p:tavLst>
                                        </p:anim>
                                        <p:animEffect transition="in" filter="fade">
                                          <p:cBhvr>
                                            <p:cTn id="18" dur="400"/>
                                            <p:tgtEl>
                                              <p:spTgt spid="3"/>
                                            </p:tgtEl>
                                          </p:cBhvr>
                                        </p:animEffect>
                                      </p:childTnLst>
                                    </p:cTn>
                                  </p:par>
                                  <p:par>
                                    <p:cTn id="19" presetID="2" presetClass="entr" presetSubtype="2" fill="hold" grpId="0" nodeType="withEffect">
                                      <p:stCondLst>
                                        <p:cond delay="250"/>
                                      </p:stCondLst>
                                      <p:childTnLst>
                                        <p:set>
                                          <p:cBhvr>
                                            <p:cTn id="20" dur="1" fill="hold">
                                              <p:stCondLst>
                                                <p:cond delay="0"/>
                                              </p:stCondLst>
                                            </p:cTn>
                                            <p:tgtEl>
                                              <p:spTgt spid="285"/>
                                            </p:tgtEl>
                                            <p:attrNameLst>
                                              <p:attrName>style.visibility</p:attrName>
                                            </p:attrNameLst>
                                          </p:cBhvr>
                                          <p:to>
                                            <p:strVal val="visible"/>
                                          </p:to>
                                        </p:set>
                                        <p:anim calcmode="lin" valueType="num">
                                          <p:cBhvr additive="base">
                                            <p:cTn id="21" dur="350" fill="hold"/>
                                            <p:tgtEl>
                                              <p:spTgt spid="285"/>
                                            </p:tgtEl>
                                            <p:attrNameLst>
                                              <p:attrName>ppt_x</p:attrName>
                                            </p:attrNameLst>
                                          </p:cBhvr>
                                          <p:tavLst>
                                            <p:tav tm="0">
                                              <p:val>
                                                <p:strVal val="1+#ppt_w/2"/>
                                              </p:val>
                                            </p:tav>
                                            <p:tav tm="100000">
                                              <p:val>
                                                <p:strVal val="#ppt_x"/>
                                              </p:val>
                                            </p:tav>
                                          </p:tavLst>
                                        </p:anim>
                                        <p:anim calcmode="lin" valueType="num">
                                          <p:cBhvr additive="base">
                                            <p:cTn id="22" dur="350" fill="hold"/>
                                            <p:tgtEl>
                                              <p:spTgt spid="285"/>
                                            </p:tgtEl>
                                            <p:attrNameLst>
                                              <p:attrName>ppt_y</p:attrName>
                                            </p:attrNameLst>
                                          </p:cBhvr>
                                          <p:tavLst>
                                            <p:tav tm="0">
                                              <p:val>
                                                <p:strVal val="#ppt_y"/>
                                              </p:val>
                                            </p:tav>
                                            <p:tav tm="100000">
                                              <p:val>
                                                <p:strVal val="#ppt_y"/>
                                              </p:val>
                                            </p:tav>
                                          </p:tavLst>
                                        </p:anim>
                                      </p:childTnLst>
                                    </p:cTn>
                                  </p:par>
                                </p:childTnLst>
                              </p:cTn>
                            </p:par>
                            <p:par>
                              <p:cTn id="23" fill="hold">
                                <p:stCondLst>
                                  <p:cond delay="1200"/>
                                </p:stCondLst>
                                <p:childTnLst>
                                  <p:par>
                                    <p:cTn id="24" presetID="55"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400" fill="hold"/>
                                            <p:tgtEl>
                                              <p:spTgt spid="4"/>
                                            </p:tgtEl>
                                            <p:attrNameLst>
                                              <p:attrName>ppt_w</p:attrName>
                                            </p:attrNameLst>
                                          </p:cBhvr>
                                          <p:tavLst>
                                            <p:tav tm="0">
                                              <p:val>
                                                <p:strVal val="#ppt_w*0.70"/>
                                              </p:val>
                                            </p:tav>
                                            <p:tav tm="100000">
                                              <p:val>
                                                <p:strVal val="#ppt_w"/>
                                              </p:val>
                                            </p:tav>
                                          </p:tavLst>
                                        </p:anim>
                                        <p:anim calcmode="lin" valueType="num">
                                          <p:cBhvr>
                                            <p:cTn id="27" dur="400" fill="hold"/>
                                            <p:tgtEl>
                                              <p:spTgt spid="4"/>
                                            </p:tgtEl>
                                            <p:attrNameLst>
                                              <p:attrName>ppt_h</p:attrName>
                                            </p:attrNameLst>
                                          </p:cBhvr>
                                          <p:tavLst>
                                            <p:tav tm="0">
                                              <p:val>
                                                <p:strVal val="#ppt_h"/>
                                              </p:val>
                                            </p:tav>
                                            <p:tav tm="100000">
                                              <p:val>
                                                <p:strVal val="#ppt_h"/>
                                              </p:val>
                                            </p:tav>
                                          </p:tavLst>
                                        </p:anim>
                                        <p:animEffect transition="in" filter="fade">
                                          <p:cBhvr>
                                            <p:cTn id="28" dur="400"/>
                                            <p:tgtEl>
                                              <p:spTgt spid="4"/>
                                            </p:tgtEl>
                                          </p:cBhvr>
                                        </p:animEffect>
                                      </p:childTnLst>
                                    </p:cTn>
                                  </p:par>
                                </p:childTnLst>
                              </p:cTn>
                            </p:par>
                            <p:par>
                              <p:cTn id="29" fill="hold">
                                <p:stCondLst>
                                  <p:cond delay="1600"/>
                                </p:stCondLst>
                                <p:childTnLst>
                                  <p:par>
                                    <p:cTn id="30" presetID="55"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400" fill="hold"/>
                                            <p:tgtEl>
                                              <p:spTgt spid="5"/>
                                            </p:tgtEl>
                                            <p:attrNameLst>
                                              <p:attrName>ppt_w</p:attrName>
                                            </p:attrNameLst>
                                          </p:cBhvr>
                                          <p:tavLst>
                                            <p:tav tm="0">
                                              <p:val>
                                                <p:strVal val="#ppt_w*0.70"/>
                                              </p:val>
                                            </p:tav>
                                            <p:tav tm="100000">
                                              <p:val>
                                                <p:strVal val="#ppt_w"/>
                                              </p:val>
                                            </p:tav>
                                          </p:tavLst>
                                        </p:anim>
                                        <p:anim calcmode="lin" valueType="num">
                                          <p:cBhvr>
                                            <p:cTn id="33" dur="400" fill="hold"/>
                                            <p:tgtEl>
                                              <p:spTgt spid="5"/>
                                            </p:tgtEl>
                                            <p:attrNameLst>
                                              <p:attrName>ppt_h</p:attrName>
                                            </p:attrNameLst>
                                          </p:cBhvr>
                                          <p:tavLst>
                                            <p:tav tm="0">
                                              <p:val>
                                                <p:strVal val="#ppt_h"/>
                                              </p:val>
                                            </p:tav>
                                            <p:tav tm="100000">
                                              <p:val>
                                                <p:strVal val="#ppt_h"/>
                                              </p:val>
                                            </p:tav>
                                          </p:tavLst>
                                        </p:anim>
                                        <p:animEffect transition="in" filter="fade">
                                          <p:cBhvr>
                                            <p:cTn id="34" dur="400"/>
                                            <p:tgtEl>
                                              <p:spTgt spid="5"/>
                                            </p:tgtEl>
                                          </p:cBhvr>
                                        </p:animEffect>
                                      </p:childTnLst>
                                    </p:cTn>
                                  </p:par>
                                  <p:par>
                                    <p:cTn id="35" presetID="2" presetClass="entr" presetSubtype="2" fill="hold" grpId="0" nodeType="withEffect">
                                      <p:stCondLst>
                                        <p:cond delay="250"/>
                                      </p:stCondLst>
                                      <p:childTnLst>
                                        <p:set>
                                          <p:cBhvr>
                                            <p:cTn id="36" dur="1" fill="hold">
                                              <p:stCondLst>
                                                <p:cond delay="0"/>
                                              </p:stCondLst>
                                            </p:cTn>
                                            <p:tgtEl>
                                              <p:spTgt spid="287"/>
                                            </p:tgtEl>
                                            <p:attrNameLst>
                                              <p:attrName>style.visibility</p:attrName>
                                            </p:attrNameLst>
                                          </p:cBhvr>
                                          <p:to>
                                            <p:strVal val="visible"/>
                                          </p:to>
                                        </p:set>
                                        <p:anim calcmode="lin" valueType="num">
                                          <p:cBhvr additive="base">
                                            <p:cTn id="37" dur="350" fill="hold"/>
                                            <p:tgtEl>
                                              <p:spTgt spid="287"/>
                                            </p:tgtEl>
                                            <p:attrNameLst>
                                              <p:attrName>ppt_x</p:attrName>
                                            </p:attrNameLst>
                                          </p:cBhvr>
                                          <p:tavLst>
                                            <p:tav tm="0">
                                              <p:val>
                                                <p:strVal val="1+#ppt_w/2"/>
                                              </p:val>
                                            </p:tav>
                                            <p:tav tm="100000">
                                              <p:val>
                                                <p:strVal val="#ppt_x"/>
                                              </p:val>
                                            </p:tav>
                                          </p:tavLst>
                                        </p:anim>
                                        <p:anim calcmode="lin" valueType="num">
                                          <p:cBhvr additive="base">
                                            <p:cTn id="38" dur="350" fill="hold"/>
                                            <p:tgtEl>
                                              <p:spTgt spid="287"/>
                                            </p:tgtEl>
                                            <p:attrNameLst>
                                              <p:attrName>ppt_y</p:attrName>
                                            </p:attrNameLst>
                                          </p:cBhvr>
                                          <p:tavLst>
                                            <p:tav tm="0">
                                              <p:val>
                                                <p:strVal val="#ppt_y"/>
                                              </p:val>
                                            </p:tav>
                                            <p:tav tm="100000">
                                              <p:val>
                                                <p:strVal val="#ppt_y"/>
                                              </p:val>
                                            </p:tav>
                                          </p:tavLst>
                                        </p:anim>
                                      </p:childTnLst>
                                    </p:cTn>
                                  </p:par>
                                </p:childTnLst>
                              </p:cTn>
                            </p:par>
                            <p:par>
                              <p:cTn id="39" fill="hold">
                                <p:stCondLst>
                                  <p:cond delay="2200"/>
                                </p:stCondLst>
                                <p:childTnLst>
                                  <p:par>
                                    <p:cTn id="40" presetID="18" presetClass="entr" presetSubtype="3" fill="hold"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strips(upRight)">
                                          <p:cBhvr>
                                            <p:cTn id="42" dur="500"/>
                                            <p:tgtEl>
                                              <p:spTgt spid="71"/>
                                            </p:tgtEl>
                                          </p:cBhvr>
                                        </p:animEffect>
                                      </p:childTnLst>
                                    </p:cTn>
                                  </p:par>
                                </p:childTnLst>
                              </p:cTn>
                            </p:par>
                            <p:par>
                              <p:cTn id="43" fill="hold">
                                <p:stCondLst>
                                  <p:cond delay="2700"/>
                                </p:stCondLst>
                                <p:childTnLst>
                                  <p:par>
                                    <p:cTn id="44" presetID="10" presetClass="entr" presetSubtype="0" fill="hold" grpId="0" nodeType="afterEffect">
                                      <p:stCondLst>
                                        <p:cond delay="0"/>
                                      </p:stCondLst>
                                      <p:childTnLst>
                                        <p:set>
                                          <p:cBhvr>
                                            <p:cTn id="45" dur="1" fill="hold">
                                              <p:stCondLst>
                                                <p:cond delay="0"/>
                                              </p:stCondLst>
                                            </p:cTn>
                                            <p:tgtEl>
                                              <p:spTgt spid="270"/>
                                            </p:tgtEl>
                                            <p:attrNameLst>
                                              <p:attrName>style.visibility</p:attrName>
                                            </p:attrNameLst>
                                          </p:cBhvr>
                                          <p:to>
                                            <p:strVal val="visible"/>
                                          </p:to>
                                        </p:set>
                                        <p:animEffect transition="in" filter="fade">
                                          <p:cBhvr>
                                            <p:cTn id="46" dur="500"/>
                                            <p:tgtEl>
                                              <p:spTgt spid="270"/>
                                            </p:tgtEl>
                                          </p:cBhvr>
                                        </p:animEffect>
                                      </p:childTnLst>
                                    </p:cTn>
                                  </p:par>
                                </p:childTnLst>
                              </p:cTn>
                            </p:par>
                            <p:par>
                              <p:cTn id="47" fill="hold">
                                <p:stCondLst>
                                  <p:cond delay="3200"/>
                                </p:stCondLst>
                                <p:childTnLst>
                                  <p:par>
                                    <p:cTn id="48" presetID="22" presetClass="entr" presetSubtype="8" fill="hold" grpId="0" nodeType="afterEffect">
                                      <p:stCondLst>
                                        <p:cond delay="0"/>
                                      </p:stCondLst>
                                      <p:childTnLst>
                                        <p:set>
                                          <p:cBhvr>
                                            <p:cTn id="49" dur="1" fill="hold">
                                              <p:stCondLst>
                                                <p:cond delay="0"/>
                                              </p:stCondLst>
                                            </p:cTn>
                                            <p:tgtEl>
                                              <p:spTgt spid="274"/>
                                            </p:tgtEl>
                                            <p:attrNameLst>
                                              <p:attrName>style.visibility</p:attrName>
                                            </p:attrNameLst>
                                          </p:cBhvr>
                                          <p:to>
                                            <p:strVal val="visible"/>
                                          </p:to>
                                        </p:set>
                                        <p:animEffect transition="in" filter="wipe(left)">
                                          <p:cBhvr>
                                            <p:cTn id="50" dur="500"/>
                                            <p:tgtEl>
                                              <p:spTgt spid="274"/>
                                            </p:tgtEl>
                                          </p:cBhvr>
                                        </p:animEffect>
                                      </p:childTnLst>
                                    </p:cTn>
                                  </p:par>
                                </p:childTnLst>
                              </p:cTn>
                            </p:par>
                            <p:par>
                              <p:cTn id="51" fill="hold">
                                <p:stCondLst>
                                  <p:cond delay="3700"/>
                                </p:stCondLst>
                                <p:childTnLst>
                                  <p:par>
                                    <p:cTn id="52" presetID="22" presetClass="entr" presetSubtype="8" fill="hold" grpId="0" nodeType="afterEffect">
                                      <p:stCondLst>
                                        <p:cond delay="0"/>
                                      </p:stCondLst>
                                      <p:childTnLst>
                                        <p:set>
                                          <p:cBhvr>
                                            <p:cTn id="53" dur="1" fill="hold">
                                              <p:stCondLst>
                                                <p:cond delay="0"/>
                                              </p:stCondLst>
                                            </p:cTn>
                                            <p:tgtEl>
                                              <p:spTgt spid="276"/>
                                            </p:tgtEl>
                                            <p:attrNameLst>
                                              <p:attrName>style.visibility</p:attrName>
                                            </p:attrNameLst>
                                          </p:cBhvr>
                                          <p:to>
                                            <p:strVal val="visible"/>
                                          </p:to>
                                        </p:set>
                                        <p:animEffect transition="in" filter="wipe(left)">
                                          <p:cBhvr>
                                            <p:cTn id="54" dur="500"/>
                                            <p:tgtEl>
                                              <p:spTgt spid="276"/>
                                            </p:tgtEl>
                                          </p:cBhvr>
                                        </p:animEffect>
                                      </p:childTnLst>
                                    </p:cTn>
                                  </p:par>
                                </p:childTnLst>
                              </p:cTn>
                            </p:par>
                            <p:par>
                              <p:cTn id="55" fill="hold">
                                <p:stCondLst>
                                  <p:cond delay="4200"/>
                                </p:stCondLst>
                                <p:childTnLst>
                                  <p:par>
                                    <p:cTn id="56" presetID="23" presetClass="entr" presetSubtype="16"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childTnLst>
                                    </p:cTn>
                                  </p:par>
                                  <p:par>
                                    <p:cTn id="60" presetID="23" presetClass="entr" presetSubtype="16"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 calcmode="lin" valueType="num">
                                          <p:cBhvr>
                                            <p:cTn id="62" dur="500" fill="hold"/>
                                            <p:tgtEl>
                                              <p:spTgt spid="36"/>
                                            </p:tgtEl>
                                            <p:attrNameLst>
                                              <p:attrName>ppt_w</p:attrName>
                                            </p:attrNameLst>
                                          </p:cBhvr>
                                          <p:tavLst>
                                            <p:tav tm="0">
                                              <p:val>
                                                <p:fltVal val="0"/>
                                              </p:val>
                                            </p:tav>
                                            <p:tav tm="100000">
                                              <p:val>
                                                <p:strVal val="#ppt_w"/>
                                              </p:val>
                                            </p:tav>
                                          </p:tavLst>
                                        </p:anim>
                                        <p:anim calcmode="lin" valueType="num">
                                          <p:cBhvr>
                                            <p:cTn id="63" dur="500" fill="hold"/>
                                            <p:tgtEl>
                                              <p:spTgt spid="36"/>
                                            </p:tgtEl>
                                            <p:attrNameLst>
                                              <p:attrName>ppt_h</p:attrName>
                                            </p:attrNameLst>
                                          </p:cBhvr>
                                          <p:tavLst>
                                            <p:tav tm="0">
                                              <p:val>
                                                <p:fltVal val="0"/>
                                              </p:val>
                                            </p:tav>
                                            <p:tav tm="100000">
                                              <p:val>
                                                <p:strVal val="#ppt_h"/>
                                              </p:val>
                                            </p:tav>
                                          </p:tavLst>
                                        </p:anim>
                                      </p:childTnLst>
                                    </p:cTn>
                                  </p:par>
                                  <p:par>
                                    <p:cTn id="64" presetID="23" presetClass="entr" presetSubtype="16"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 calcmode="lin" valueType="num">
                                          <p:cBhvr>
                                            <p:cTn id="66" dur="500" fill="hold"/>
                                            <p:tgtEl>
                                              <p:spTgt spid="50"/>
                                            </p:tgtEl>
                                            <p:attrNameLst>
                                              <p:attrName>ppt_w</p:attrName>
                                            </p:attrNameLst>
                                          </p:cBhvr>
                                          <p:tavLst>
                                            <p:tav tm="0">
                                              <p:val>
                                                <p:fltVal val="0"/>
                                              </p:val>
                                            </p:tav>
                                            <p:tav tm="100000">
                                              <p:val>
                                                <p:strVal val="#ppt_w"/>
                                              </p:val>
                                            </p:tav>
                                          </p:tavLst>
                                        </p:anim>
                                        <p:anim calcmode="lin" valueType="num">
                                          <p:cBhvr>
                                            <p:cTn id="67" dur="500" fill="hold"/>
                                            <p:tgtEl>
                                              <p:spTgt spid="5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50" grpId="0" animBg="1"/>
          <p:bldP spid="270" grpId="0"/>
          <p:bldP spid="271" grpId="0"/>
          <p:bldP spid="285" grpId="0"/>
          <p:bldP spid="287" grpId="0"/>
          <p:bldP spid="274" grpId="0"/>
          <p:bldP spid="27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436A9AE-31C9-7B96-747D-7BF1DB423CB5}"/>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23878" y="-981030"/>
            <a:ext cx="4067175" cy="4067175"/>
          </a:xfrm>
          <a:prstGeom prst="rect">
            <a:avLst/>
          </a:prstGeom>
        </p:spPr>
      </p:pic>
      <p:sp>
        <p:nvSpPr>
          <p:cNvPr id="15" name="文本框 14"/>
          <p:cNvSpPr txBox="1"/>
          <p:nvPr/>
        </p:nvSpPr>
        <p:spPr>
          <a:xfrm>
            <a:off x="3502918" y="3980709"/>
            <a:ext cx="5109091" cy="830997"/>
          </a:xfrm>
          <a:prstGeom prst="rect">
            <a:avLst/>
          </a:prstGeom>
          <a:noFill/>
        </p:spPr>
        <p:txBody>
          <a:bodyPr vert="horz" wrap="none" rtlCol="0" anchor="ctr">
            <a:spAutoFit/>
          </a:bodyPr>
          <a:lstStyle/>
          <a:p>
            <a:pPr algn="ctr"/>
            <a:r>
              <a:rPr lang="zh-CN" altLang="en-US" sz="4800" b="1" dirty="0">
                <a:solidFill>
                  <a:schemeClr val="tx1">
                    <a:lumMod val="75000"/>
                    <a:lumOff val="25000"/>
                  </a:schemeClr>
                </a:solidFill>
                <a:latin typeface="华文新魏" panose="02010800040101010101" pitchFamily="2" charset="-122"/>
                <a:ea typeface="华文新魏" panose="02010800040101010101" pitchFamily="2" charset="-122"/>
              </a:rPr>
              <a:t>模型简介及其实现</a:t>
            </a:r>
          </a:p>
        </p:txBody>
      </p:sp>
      <p:grpSp>
        <p:nvGrpSpPr>
          <p:cNvPr id="10" name="组合 9"/>
          <p:cNvGrpSpPr/>
          <p:nvPr/>
        </p:nvGrpSpPr>
        <p:grpSpPr>
          <a:xfrm>
            <a:off x="5023040" y="1569382"/>
            <a:ext cx="2498670" cy="1862048"/>
            <a:chOff x="2757770" y="2361497"/>
            <a:chExt cx="2498670" cy="1862048"/>
          </a:xfrm>
        </p:grpSpPr>
        <p:sp>
          <p:nvSpPr>
            <p:cNvPr id="12" name="TextBox 59"/>
            <p:cNvSpPr txBox="1">
              <a:spLocks noChangeArrowheads="1"/>
            </p:cNvSpPr>
            <p:nvPr/>
          </p:nvSpPr>
          <p:spPr bwMode="auto">
            <a:xfrm flipH="1">
              <a:off x="3115977" y="2361497"/>
              <a:ext cx="1782258" cy="1862048"/>
            </a:xfrm>
            <a:prstGeom prst="rect">
              <a:avLst/>
            </a:prstGeom>
            <a:noFill/>
            <a:ln>
              <a:noFill/>
            </a:ln>
          </p:spPr>
          <p:txBody>
            <a:bodyPr wrap="square"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685800">
                <a:defRPr/>
              </a:pPr>
              <a:r>
                <a:rPr lang="en-US" altLang="zh-CN" sz="11500" kern="0" dirty="0">
                  <a:solidFill>
                    <a:schemeClr val="accent1"/>
                  </a:solidFill>
                  <a:latin typeface="Impact" panose="020B0806030902050204" pitchFamily="34" charset="0"/>
                  <a:ea typeface="微软雅黑" pitchFamily="34" charset="-122"/>
                </a:rPr>
                <a:t>02</a:t>
              </a:r>
              <a:endParaRPr lang="en-US" altLang="ko-KR" sz="8800" kern="0" dirty="0">
                <a:solidFill>
                  <a:schemeClr val="accent1"/>
                </a:solidFill>
                <a:latin typeface="Impact" panose="020B0806030902050204" pitchFamily="34" charset="0"/>
                <a:ea typeface="微软雅黑" pitchFamily="34" charset="-122"/>
              </a:endParaRPr>
            </a:p>
          </p:txBody>
        </p:sp>
        <p:sp>
          <p:nvSpPr>
            <p:cNvPr id="13" name="椭圆 12"/>
            <p:cNvSpPr/>
            <p:nvPr/>
          </p:nvSpPr>
          <p:spPr>
            <a:xfrm>
              <a:off x="2787950" y="3646240"/>
              <a:ext cx="2468490" cy="327680"/>
            </a:xfrm>
            <a:prstGeom prst="ellipse">
              <a:avLst/>
            </a:prstGeom>
            <a:gradFill flip="none" rotWithShape="1">
              <a:gsLst>
                <a:gs pos="0">
                  <a:schemeClr val="tx1">
                    <a:alpha val="90000"/>
                  </a:schemeClr>
                </a:gs>
                <a:gs pos="100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757770" y="3801706"/>
              <a:ext cx="2498670" cy="38786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任意多边形 16"/>
          <p:cNvSpPr/>
          <p:nvPr/>
        </p:nvSpPr>
        <p:spPr>
          <a:xfrm>
            <a:off x="5318387" y="1331543"/>
            <a:ext cx="1954610" cy="1113172"/>
          </a:xfrm>
          <a:custGeom>
            <a:avLst/>
            <a:gdLst>
              <a:gd name="connsiteX0" fmla="*/ 0 w 1845118"/>
              <a:gd name="connsiteY0" fmla="*/ 0 h 1113172"/>
              <a:gd name="connsiteX1" fmla="*/ 1845118 w 1845118"/>
              <a:gd name="connsiteY1" fmla="*/ 0 h 1113172"/>
              <a:gd name="connsiteX2" fmla="*/ 1845118 w 1845118"/>
              <a:gd name="connsiteY2" fmla="*/ 1113172 h 1113172"/>
              <a:gd name="connsiteX3" fmla="*/ 1054278 w 1845118"/>
              <a:gd name="connsiteY3" fmla="*/ 1113172 h 1113172"/>
              <a:gd name="connsiteX4" fmla="*/ 1054278 w 1845118"/>
              <a:gd name="connsiteY4" fmla="*/ 539460 h 1113172"/>
              <a:gd name="connsiteX5" fmla="*/ 0 w 1845118"/>
              <a:gd name="connsiteY5" fmla="*/ 53946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6" fmla="*/ 1145718 w 1845118"/>
              <a:gd name="connsiteY6" fmla="*/ 630900 h 1113172"/>
              <a:gd name="connsiteX0" fmla="*/ 1054278 w 1845118"/>
              <a:gd name="connsiteY0" fmla="*/ 539460 h 1113172"/>
              <a:gd name="connsiteX1" fmla="*/ 0 w 1845118"/>
              <a:gd name="connsiteY1" fmla="*/ 539460 h 1113172"/>
              <a:gd name="connsiteX2" fmla="*/ 0 w 1845118"/>
              <a:gd name="connsiteY2" fmla="*/ 0 h 1113172"/>
              <a:gd name="connsiteX3" fmla="*/ 1845118 w 1845118"/>
              <a:gd name="connsiteY3" fmla="*/ 0 h 1113172"/>
              <a:gd name="connsiteX4" fmla="*/ 1845118 w 1845118"/>
              <a:gd name="connsiteY4" fmla="*/ 1113172 h 1113172"/>
              <a:gd name="connsiteX5" fmla="*/ 1054278 w 1845118"/>
              <a:gd name="connsiteY5"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 name="connsiteX4" fmla="*/ 1054278 w 1845118"/>
              <a:gd name="connsiteY4" fmla="*/ 1113172 h 1113172"/>
              <a:gd name="connsiteX0" fmla="*/ 0 w 1845118"/>
              <a:gd name="connsiteY0" fmla="*/ 539460 h 1113172"/>
              <a:gd name="connsiteX1" fmla="*/ 0 w 1845118"/>
              <a:gd name="connsiteY1" fmla="*/ 0 h 1113172"/>
              <a:gd name="connsiteX2" fmla="*/ 1845118 w 1845118"/>
              <a:gd name="connsiteY2" fmla="*/ 0 h 1113172"/>
              <a:gd name="connsiteX3" fmla="*/ 1845118 w 1845118"/>
              <a:gd name="connsiteY3" fmla="*/ 1113172 h 1113172"/>
            </a:gdLst>
            <a:ahLst/>
            <a:cxnLst>
              <a:cxn ang="0">
                <a:pos x="connsiteX0" y="connsiteY0"/>
              </a:cxn>
              <a:cxn ang="0">
                <a:pos x="connsiteX1" y="connsiteY1"/>
              </a:cxn>
              <a:cxn ang="0">
                <a:pos x="connsiteX2" y="connsiteY2"/>
              </a:cxn>
              <a:cxn ang="0">
                <a:pos x="connsiteX3" y="connsiteY3"/>
              </a:cxn>
            </a:cxnLst>
            <a:rect l="l" t="t" r="r" b="b"/>
            <a:pathLst>
              <a:path w="1845118" h="1113172">
                <a:moveTo>
                  <a:pt x="0" y="539460"/>
                </a:moveTo>
                <a:lnTo>
                  <a:pt x="0" y="0"/>
                </a:lnTo>
                <a:lnTo>
                  <a:pt x="1845118" y="0"/>
                </a:lnTo>
                <a:lnTo>
                  <a:pt x="1845118" y="1113172"/>
                </a:lnTo>
              </a:path>
            </a:pathLst>
          </a:cu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18"/>
          <p:cNvSpPr/>
          <p:nvPr/>
        </p:nvSpPr>
        <p:spPr>
          <a:xfrm>
            <a:off x="5023040" y="1639722"/>
            <a:ext cx="2498670" cy="1827878"/>
          </a:xfrm>
          <a:custGeom>
            <a:avLst/>
            <a:gdLst>
              <a:gd name="connsiteX0" fmla="*/ 0 w 2362498"/>
              <a:gd name="connsiteY0" fmla="*/ 0 h 1827878"/>
              <a:gd name="connsiteX1" fmla="*/ 618105 w 2362498"/>
              <a:gd name="connsiteY1" fmla="*/ 0 h 1827878"/>
              <a:gd name="connsiteX2" fmla="*/ 618105 w 2362498"/>
              <a:gd name="connsiteY2" fmla="*/ 1612423 h 1827878"/>
              <a:gd name="connsiteX3" fmla="*/ 2362498 w 2362498"/>
              <a:gd name="connsiteY3" fmla="*/ 1612423 h 1827878"/>
              <a:gd name="connsiteX4" fmla="*/ 2362498 w 2362498"/>
              <a:gd name="connsiteY4" fmla="*/ 1827878 h 1827878"/>
              <a:gd name="connsiteX5" fmla="*/ 839514 w 2362498"/>
              <a:gd name="connsiteY5" fmla="*/ 1827878 h 1827878"/>
              <a:gd name="connsiteX6" fmla="*/ 433218 w 2362498"/>
              <a:gd name="connsiteY6" fmla="*/ 1827878 h 1827878"/>
              <a:gd name="connsiteX7" fmla="*/ 433218 w 2362498"/>
              <a:gd name="connsiteY7" fmla="*/ 1826314 h 1827878"/>
              <a:gd name="connsiteX8" fmla="*/ 0 w 2362498"/>
              <a:gd name="connsiteY8" fmla="*/ 1826314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9" fmla="*/ 709545 w 2362498"/>
              <a:gd name="connsiteY9" fmla="*/ 1703863 h 1827878"/>
              <a:gd name="connsiteX0" fmla="*/ 618105 w 2362498"/>
              <a:gd name="connsiteY0" fmla="*/ 1612423 h 1827878"/>
              <a:gd name="connsiteX1" fmla="*/ 2362498 w 2362498"/>
              <a:gd name="connsiteY1" fmla="*/ 1612423 h 1827878"/>
              <a:gd name="connsiteX2" fmla="*/ 2362498 w 2362498"/>
              <a:gd name="connsiteY2" fmla="*/ 1827878 h 1827878"/>
              <a:gd name="connsiteX3" fmla="*/ 839514 w 2362498"/>
              <a:gd name="connsiteY3" fmla="*/ 1827878 h 1827878"/>
              <a:gd name="connsiteX4" fmla="*/ 433218 w 2362498"/>
              <a:gd name="connsiteY4" fmla="*/ 1827878 h 1827878"/>
              <a:gd name="connsiteX5" fmla="*/ 433218 w 2362498"/>
              <a:gd name="connsiteY5" fmla="*/ 1826314 h 1827878"/>
              <a:gd name="connsiteX6" fmla="*/ 0 w 2362498"/>
              <a:gd name="connsiteY6" fmla="*/ 1826314 h 1827878"/>
              <a:gd name="connsiteX7" fmla="*/ 0 w 2362498"/>
              <a:gd name="connsiteY7" fmla="*/ 0 h 1827878"/>
              <a:gd name="connsiteX8" fmla="*/ 618105 w 2362498"/>
              <a:gd name="connsiteY8" fmla="*/ 0 h 1827878"/>
              <a:gd name="connsiteX0" fmla="*/ 2362498 w 2362498"/>
              <a:gd name="connsiteY0" fmla="*/ 1612423 h 1827878"/>
              <a:gd name="connsiteX1" fmla="*/ 2362498 w 2362498"/>
              <a:gd name="connsiteY1" fmla="*/ 1827878 h 1827878"/>
              <a:gd name="connsiteX2" fmla="*/ 839514 w 2362498"/>
              <a:gd name="connsiteY2" fmla="*/ 1827878 h 1827878"/>
              <a:gd name="connsiteX3" fmla="*/ 433218 w 2362498"/>
              <a:gd name="connsiteY3" fmla="*/ 1827878 h 1827878"/>
              <a:gd name="connsiteX4" fmla="*/ 433218 w 2362498"/>
              <a:gd name="connsiteY4" fmla="*/ 1826314 h 1827878"/>
              <a:gd name="connsiteX5" fmla="*/ 0 w 2362498"/>
              <a:gd name="connsiteY5" fmla="*/ 1826314 h 1827878"/>
              <a:gd name="connsiteX6" fmla="*/ 0 w 2362498"/>
              <a:gd name="connsiteY6" fmla="*/ 0 h 1827878"/>
              <a:gd name="connsiteX7" fmla="*/ 618105 w 2362498"/>
              <a:gd name="connsiteY7" fmla="*/ 0 h 182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2498" h="1827878">
                <a:moveTo>
                  <a:pt x="2362498" y="1612423"/>
                </a:moveTo>
                <a:lnTo>
                  <a:pt x="2362498" y="1827878"/>
                </a:lnTo>
                <a:lnTo>
                  <a:pt x="839514" y="1827878"/>
                </a:lnTo>
                <a:lnTo>
                  <a:pt x="433218" y="1827878"/>
                </a:lnTo>
                <a:lnTo>
                  <a:pt x="433218" y="1826314"/>
                </a:lnTo>
                <a:lnTo>
                  <a:pt x="0" y="1826314"/>
                </a:lnTo>
                <a:lnTo>
                  <a:pt x="0" y="0"/>
                </a:lnTo>
                <a:lnTo>
                  <a:pt x="618105" y="0"/>
                </a:lnTo>
              </a:path>
            </a:pathLst>
          </a:custGeom>
          <a:noFill/>
          <a:ln w="317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56015486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350" fill="hold"/>
                                        <p:tgtEl>
                                          <p:spTgt spid="17"/>
                                        </p:tgtEl>
                                        <p:attrNameLst>
                                          <p:attrName>ppt_w</p:attrName>
                                        </p:attrNameLst>
                                      </p:cBhvr>
                                      <p:tavLst>
                                        <p:tav tm="0">
                                          <p:val>
                                            <p:strVal val="4*#ppt_w"/>
                                          </p:val>
                                        </p:tav>
                                        <p:tav tm="100000">
                                          <p:val>
                                            <p:strVal val="#ppt_w"/>
                                          </p:val>
                                        </p:tav>
                                      </p:tavLst>
                                    </p:anim>
                                    <p:anim calcmode="lin" valueType="num">
                                      <p:cBhvr>
                                        <p:cTn id="8" dur="350" fill="hold"/>
                                        <p:tgtEl>
                                          <p:spTgt spid="17"/>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p:cTn id="11" dur="350" fill="hold"/>
                                        <p:tgtEl>
                                          <p:spTgt spid="19"/>
                                        </p:tgtEl>
                                        <p:attrNameLst>
                                          <p:attrName>ppt_w</p:attrName>
                                        </p:attrNameLst>
                                      </p:cBhvr>
                                      <p:tavLst>
                                        <p:tav tm="0">
                                          <p:val>
                                            <p:strVal val="4*#ppt_w"/>
                                          </p:val>
                                        </p:tav>
                                        <p:tav tm="100000">
                                          <p:val>
                                            <p:strVal val="#ppt_w"/>
                                          </p:val>
                                        </p:tav>
                                      </p:tavLst>
                                    </p:anim>
                                    <p:anim calcmode="lin" valueType="num">
                                      <p:cBhvr>
                                        <p:cTn id="12" dur="350" fill="hold"/>
                                        <p:tgtEl>
                                          <p:spTgt spid="19"/>
                                        </p:tgtEl>
                                        <p:attrNameLst>
                                          <p:attrName>ppt_h</p:attrName>
                                        </p:attrNameLst>
                                      </p:cBhvr>
                                      <p:tavLst>
                                        <p:tav tm="0">
                                          <p:val>
                                            <p:strVal val="4*#ppt_h"/>
                                          </p:val>
                                        </p:tav>
                                        <p:tav tm="100000">
                                          <p:val>
                                            <p:strVal val="#ppt_h"/>
                                          </p:val>
                                        </p:tav>
                                      </p:tavLst>
                                    </p:anim>
                                  </p:childTnLst>
                                </p:cTn>
                              </p:par>
                            </p:childTnLst>
                          </p:cTn>
                        </p:par>
                        <p:par>
                          <p:cTn id="13" fill="hold">
                            <p:stCondLst>
                              <p:cond delay="600"/>
                            </p:stCondLst>
                            <p:childTnLst>
                              <p:par>
                                <p:cTn id="14" presetID="53" presetClass="entr" presetSubtype="16"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250" fill="hold"/>
                                        <p:tgtEl>
                                          <p:spTgt spid="10"/>
                                        </p:tgtEl>
                                        <p:attrNameLst>
                                          <p:attrName>ppt_w</p:attrName>
                                        </p:attrNameLst>
                                      </p:cBhvr>
                                      <p:tavLst>
                                        <p:tav tm="0">
                                          <p:val>
                                            <p:fltVal val="0"/>
                                          </p:val>
                                        </p:tav>
                                        <p:tav tm="100000">
                                          <p:val>
                                            <p:strVal val="#ppt_w"/>
                                          </p:val>
                                        </p:tav>
                                      </p:tavLst>
                                    </p:anim>
                                    <p:anim calcmode="lin" valueType="num">
                                      <p:cBhvr>
                                        <p:cTn id="17" dur="250" fill="hold"/>
                                        <p:tgtEl>
                                          <p:spTgt spid="10"/>
                                        </p:tgtEl>
                                        <p:attrNameLst>
                                          <p:attrName>ppt_h</p:attrName>
                                        </p:attrNameLst>
                                      </p:cBhvr>
                                      <p:tavLst>
                                        <p:tav tm="0">
                                          <p:val>
                                            <p:fltVal val="0"/>
                                          </p:val>
                                        </p:tav>
                                        <p:tav tm="100000">
                                          <p:val>
                                            <p:strVal val="#ppt_h"/>
                                          </p:val>
                                        </p:tav>
                                      </p:tavLst>
                                    </p:anim>
                                    <p:animEffect transition="in" filter="fade">
                                      <p:cBhvr>
                                        <p:cTn id="18" dur="250"/>
                                        <p:tgtEl>
                                          <p:spTgt spid="10"/>
                                        </p:tgtEl>
                                      </p:cBhvr>
                                    </p:animEffect>
                                  </p:childTnLst>
                                </p:cTn>
                              </p:par>
                            </p:childTnLst>
                          </p:cTn>
                        </p:par>
                        <p:par>
                          <p:cTn id="19" fill="hold">
                            <p:stCondLst>
                              <p:cond delay="850"/>
                            </p:stCondLst>
                            <p:childTnLst>
                              <p:par>
                                <p:cTn id="20" presetID="16" presetClass="entr" presetSubtype="37"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EF41D86-C7A5-B927-4732-6B4389ADC0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5304" y="1478433"/>
            <a:ext cx="6976558" cy="4769191"/>
          </a:xfrm>
          <a:prstGeom prst="rect">
            <a:avLst/>
          </a:prstGeom>
          <a:noFill/>
          <a:ln>
            <a:noFill/>
          </a:ln>
        </p:spPr>
      </p:pic>
      <p:sp>
        <p:nvSpPr>
          <p:cNvPr id="3" name="等腰三角形 2">
            <a:extLst>
              <a:ext uri="{FF2B5EF4-FFF2-40B4-BE49-F238E27FC236}">
                <a16:creationId xmlns:a16="http://schemas.microsoft.com/office/drawing/2014/main" id="{67AD35F8-826C-4DA8-BFF8-E21CCFA6CAD3}"/>
              </a:ext>
            </a:extLst>
          </p:cNvPr>
          <p:cNvSpPr/>
          <p:nvPr/>
        </p:nvSpPr>
        <p:spPr>
          <a:xfrm rot="5400000">
            <a:off x="371467" y="-371470"/>
            <a:ext cx="1019181" cy="1762124"/>
          </a:xfrm>
          <a:prstGeom prst="triangle">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4" name="图片 13" descr="图片包含 游戏机&#10;&#10;描述已自动生成">
            <a:extLst>
              <a:ext uri="{FF2B5EF4-FFF2-40B4-BE49-F238E27FC236}">
                <a16:creationId xmlns:a16="http://schemas.microsoft.com/office/drawing/2014/main" id="{90FE1A87-5BFE-4A7F-ADB1-0D9214D3CB4F}"/>
              </a:ext>
            </a:extLst>
          </p:cNvPr>
          <p:cNvPicPr>
            <a:picLocks noChangeAspect="1"/>
          </p:cNvPicPr>
          <p:nvPr/>
        </p:nvPicPr>
        <p:blipFill>
          <a:blip r:embed="rId5" cstate="print">
            <a:alphaModFix amt="62000"/>
            <a:extLst>
              <a:ext uri="{BEBA8EAE-BF5A-486C-A8C5-ECC9F3942E4B}">
                <a14:imgProps xmlns:a14="http://schemas.microsoft.com/office/drawing/2010/main">
                  <a14:imgLayer r:embed="rId6">
                    <a14:imgEffect>
                      <a14:artisticPaintStrokes/>
                    </a14:imgEffect>
                  </a14:imgLayer>
                </a14:imgProps>
              </a:ext>
              <a:ext uri="{28A0092B-C50C-407E-A947-70E740481C1C}">
                <a14:useLocalDpi xmlns:a14="http://schemas.microsoft.com/office/drawing/2010/main" val="0"/>
              </a:ext>
            </a:extLst>
          </a:blip>
          <a:stretch>
            <a:fillRect/>
          </a:stretch>
        </p:blipFill>
        <p:spPr>
          <a:xfrm>
            <a:off x="114300" y="-6152"/>
            <a:ext cx="1029762" cy="998608"/>
          </a:xfrm>
          <a:prstGeom prst="rect">
            <a:avLst/>
          </a:prstGeom>
          <a:noFill/>
          <a:effectLst>
            <a:outerShdw blurRad="76200" dist="38100" dir="5400000" algn="t" rotWithShape="0">
              <a:prstClr val="black">
                <a:alpha val="62000"/>
              </a:prstClr>
            </a:outerShdw>
          </a:effectLst>
        </p:spPr>
      </p:pic>
      <p:sp>
        <p:nvSpPr>
          <p:cNvPr id="7" name="等腰三角形 6">
            <a:extLst>
              <a:ext uri="{FF2B5EF4-FFF2-40B4-BE49-F238E27FC236}">
                <a16:creationId xmlns:a16="http://schemas.microsoft.com/office/drawing/2014/main" id="{65CFE088-C5C9-4300-9F2A-4BBBCBCE6B5D}"/>
              </a:ext>
            </a:extLst>
          </p:cNvPr>
          <p:cNvSpPr/>
          <p:nvPr/>
        </p:nvSpPr>
        <p:spPr>
          <a:xfrm rot="16200000">
            <a:off x="371474" y="-371478"/>
            <a:ext cx="1019179" cy="1762128"/>
          </a:xfrm>
          <a:prstGeom prst="triangle">
            <a:avLst>
              <a:gd name="adj" fmla="val 0"/>
            </a:avLst>
          </a:prstGeom>
          <a:solidFill>
            <a:srgbClr val="660E0E"/>
          </a:solidFill>
          <a:ln>
            <a:noFill/>
          </a:ln>
          <a:effectLst>
            <a:outerShdw blurRad="76200" dist="508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a:extLst>
              <a:ext uri="{FF2B5EF4-FFF2-40B4-BE49-F238E27FC236}">
                <a16:creationId xmlns:a16="http://schemas.microsoft.com/office/drawing/2014/main" id="{E0C6CC1D-23BE-460E-8F68-F181202B30E7}"/>
              </a:ext>
            </a:extLst>
          </p:cNvPr>
          <p:cNvSpPr txBox="1"/>
          <p:nvPr/>
        </p:nvSpPr>
        <p:spPr>
          <a:xfrm>
            <a:off x="292683" y="726792"/>
            <a:ext cx="1702758" cy="292388"/>
          </a:xfrm>
          <a:prstGeom prst="rect">
            <a:avLst/>
          </a:prstGeom>
          <a:noFill/>
          <a:ln>
            <a:noFill/>
          </a:ln>
        </p:spPr>
        <p:txBody>
          <a:bodyPr wrap="square" rtlCol="0">
            <a:spAutoFit/>
          </a:bodyPr>
          <a:lstStyle/>
          <a:p>
            <a:pPr lvl="0" algn="ctr" defTabSz="914400">
              <a:defRPr/>
            </a:pPr>
            <a:r>
              <a:rPr lang="zh-CN" altLang="en-US" sz="13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模型介绍</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C8CD86E-96AB-4071-B14F-23CB8D930AC6}"/>
                  </a:ext>
                </a:extLst>
              </p:cNvPr>
              <p:cNvSpPr txBox="1"/>
              <p:nvPr/>
            </p:nvSpPr>
            <p:spPr>
              <a:xfrm>
                <a:off x="7352332" y="2580416"/>
                <a:ext cx="4737551" cy="3335913"/>
              </a:xfrm>
              <a:prstGeom prst="rect">
                <a:avLst/>
              </a:prstGeom>
              <a:noFill/>
            </p:spPr>
            <p:txBody>
              <a:bodyPr wrap="square" rtlCol="0">
                <a:spAutoFit/>
              </a:bodyPr>
              <a:lstStyle/>
              <a:p>
                <a:pPr indent="304800" algn="just">
                  <a:lnSpc>
                    <a:spcPct val="150000"/>
                  </a:lnSpc>
                  <a:tabLst>
                    <a:tab pos="3067050" algn="l"/>
                  </a:tabLst>
                </a:pPr>
                <a:r>
                  <a:rPr lang="zh-CN" altLang="en-US" sz="1600" b="1" dirty="0">
                    <a:latin typeface="+mj-ea"/>
                  </a:rPr>
                  <a:t>首先</a:t>
                </a:r>
                <a:r>
                  <a:rPr lang="zh-CN" altLang="zh-CN" sz="1600" b="1" dirty="0">
                    <a:latin typeface="+mj-ea"/>
                  </a:rPr>
                  <a:t>模型将输入的图片调整为</a:t>
                </a:r>
                <a14:m>
                  <m:oMath xmlns:m="http://schemas.openxmlformats.org/officeDocument/2006/math">
                    <m:r>
                      <a:rPr lang="en-US" altLang="zh-CN" sz="1600" b="1">
                        <a:latin typeface="Cambria Math" panose="02040503050406030204" pitchFamily="18" charset="0"/>
                      </a:rPr>
                      <m:t>640×640</m:t>
                    </m:r>
                  </m:oMath>
                </a14:m>
                <a:r>
                  <a:rPr lang="zh-CN" altLang="zh-CN" sz="1600" b="1" dirty="0">
                    <a:latin typeface="+mj-ea"/>
                  </a:rPr>
                  <a:t>大小，然后将其输入到</a:t>
                </a:r>
                <a:r>
                  <a:rPr lang="en-US" altLang="zh-CN" sz="1600" b="1" dirty="0">
                    <a:latin typeface="+mj-ea"/>
                  </a:rPr>
                  <a:t>backbone</a:t>
                </a:r>
                <a:r>
                  <a:rPr lang="zh-CN" altLang="zh-CN" sz="1600" b="1" dirty="0">
                    <a:latin typeface="+mj-ea"/>
                  </a:rPr>
                  <a:t>网络中，之后经</a:t>
                </a:r>
                <a:r>
                  <a:rPr lang="en-US" altLang="zh-CN" sz="1600" b="1" dirty="0">
                    <a:latin typeface="+mj-ea"/>
                  </a:rPr>
                  <a:t>head</a:t>
                </a:r>
                <a:r>
                  <a:rPr lang="zh-CN" altLang="zh-CN" sz="1600" b="1" dirty="0">
                    <a:latin typeface="+mj-ea"/>
                  </a:rPr>
                  <a:t>层网络输出三层不同尺寸的特征图像，通过</a:t>
                </a:r>
                <a:r>
                  <a:rPr lang="en-US" altLang="zh-CN" sz="1600" b="1" dirty="0">
                    <a:latin typeface="+mj-ea"/>
                  </a:rPr>
                  <a:t>Rep</a:t>
                </a:r>
                <a:r>
                  <a:rPr lang="zh-CN" altLang="zh-CN" sz="1600" b="1" dirty="0">
                    <a:latin typeface="+mj-ea"/>
                  </a:rPr>
                  <a:t>和</a:t>
                </a:r>
                <a:r>
                  <a:rPr lang="en-US" altLang="zh-CN" sz="1600" b="1" dirty="0">
                    <a:latin typeface="+mj-ea"/>
                  </a:rPr>
                  <a:t>conv</a:t>
                </a:r>
                <a:r>
                  <a:rPr lang="zh-CN" altLang="zh-CN" sz="1600" b="1" dirty="0">
                    <a:latin typeface="+mj-ea"/>
                  </a:rPr>
                  <a:t>层后输出预测结果</a:t>
                </a:r>
                <a:r>
                  <a:rPr lang="zh-CN" altLang="en-US" sz="1600" b="1" dirty="0">
                    <a:latin typeface="+mj-ea"/>
                  </a:rPr>
                  <a:t>。</a:t>
                </a:r>
                <a:r>
                  <a:rPr lang="zh-CN" altLang="zh-CN" sz="1600" b="1" dirty="0">
                    <a:latin typeface="+mj-ea"/>
                  </a:rPr>
                  <a:t>以</a:t>
                </a:r>
                <a:r>
                  <a:rPr lang="en-US" altLang="zh-CN" sz="1600" b="1" dirty="0">
                    <a:latin typeface="+mj-ea"/>
                  </a:rPr>
                  <a:t>coco</a:t>
                </a:r>
                <a:r>
                  <a:rPr lang="zh-CN" altLang="zh-CN" sz="1600" b="1" dirty="0">
                    <a:latin typeface="+mj-ea"/>
                  </a:rPr>
                  <a:t>数据集为例子，输出为</a:t>
                </a:r>
                <a14:m>
                  <m:oMath xmlns:m="http://schemas.openxmlformats.org/officeDocument/2006/math">
                    <m:r>
                      <a:rPr lang="en-US" altLang="zh-CN" sz="1600" b="1">
                        <a:latin typeface="Cambria Math" panose="02040503050406030204" pitchFamily="18" charset="0"/>
                      </a:rPr>
                      <m:t>80</m:t>
                    </m:r>
                  </m:oMath>
                </a14:m>
                <a:r>
                  <a:rPr lang="zh-CN" altLang="zh-CN" sz="1600" b="1" dirty="0">
                    <a:latin typeface="+mj-ea"/>
                  </a:rPr>
                  <a:t>个类别，然后每个输出为</a:t>
                </a:r>
                <a14:m>
                  <m:oMath xmlns:m="http://schemas.openxmlformats.org/officeDocument/2006/math">
                    <m:r>
                      <a:rPr lang="en-US" altLang="zh-CN" sz="1600" b="1">
                        <a:latin typeface="Cambria Math" panose="02040503050406030204" pitchFamily="18" charset="0"/>
                      </a:rPr>
                      <m:t>(</m:t>
                    </m:r>
                    <m:r>
                      <a:rPr lang="en-US" altLang="zh-CN" sz="1600" b="1">
                        <a:latin typeface="Cambria Math" panose="02040503050406030204" pitchFamily="18" charset="0"/>
                      </a:rPr>
                      <m:t>𝑥</m:t>
                    </m:r>
                    <m:r>
                      <a:rPr lang="en-US" altLang="zh-CN" sz="1600" b="1">
                        <a:latin typeface="Cambria Math" panose="02040503050406030204" pitchFamily="18" charset="0"/>
                      </a:rPr>
                      <m:t>,</m:t>
                    </m:r>
                    <m:r>
                      <a:rPr lang="en-US" altLang="zh-CN" sz="1600" b="1">
                        <a:latin typeface="Cambria Math" panose="02040503050406030204" pitchFamily="18" charset="0"/>
                      </a:rPr>
                      <m:t>𝑦</m:t>
                    </m:r>
                    <m:r>
                      <a:rPr lang="en-US" altLang="zh-CN" sz="1600" b="1">
                        <a:latin typeface="Cambria Math" panose="02040503050406030204" pitchFamily="18" charset="0"/>
                      </a:rPr>
                      <m:t>,</m:t>
                    </m:r>
                    <m:r>
                      <a:rPr lang="en-US" altLang="zh-CN" sz="1600" b="1">
                        <a:latin typeface="Cambria Math" panose="02040503050406030204" pitchFamily="18" charset="0"/>
                      </a:rPr>
                      <m:t>𝑤</m:t>
                    </m:r>
                    <m:r>
                      <a:rPr lang="en-US" altLang="zh-CN" sz="1600" b="1">
                        <a:latin typeface="Cambria Math" panose="02040503050406030204" pitchFamily="18" charset="0"/>
                      </a:rPr>
                      <m:t>,</m:t>
                    </m:r>
                    <m:r>
                      <a:rPr lang="en-US" altLang="zh-CN" sz="1600" b="1">
                        <a:latin typeface="Cambria Math" panose="02040503050406030204" pitchFamily="18" charset="0"/>
                      </a:rPr>
                      <m:t>h</m:t>
                    </m:r>
                    <m:r>
                      <a:rPr lang="en-US" altLang="zh-CN" sz="1600" b="1">
                        <a:latin typeface="Cambria Math" panose="02040503050406030204" pitchFamily="18" charset="0"/>
                      </a:rPr>
                      <m:t>,</m:t>
                    </m:r>
                    <m:r>
                      <a:rPr lang="en-US" altLang="zh-CN" sz="1600" b="1">
                        <a:latin typeface="Cambria Math" panose="02040503050406030204" pitchFamily="18" charset="0"/>
                      </a:rPr>
                      <m:t>𝑜</m:t>
                    </m:r>
                    <m:r>
                      <a:rPr lang="en-US" altLang="zh-CN" sz="1600" b="1">
                        <a:latin typeface="Cambria Math" panose="02040503050406030204" pitchFamily="18" charset="0"/>
                      </a:rPr>
                      <m:t>)</m:t>
                    </m:r>
                  </m:oMath>
                </a14:m>
                <a:r>
                  <a:rPr lang="zh-CN" altLang="zh-CN" sz="1600" b="1" dirty="0">
                    <a:latin typeface="+mj-ea"/>
                  </a:rPr>
                  <a:t>，即坐标位置和前后背景，</a:t>
                </a:r>
                <a:r>
                  <a:rPr lang="en-US" altLang="zh-CN" sz="1600" b="1" dirty="0">
                    <a:latin typeface="+mj-ea"/>
                  </a:rPr>
                  <a:t>anchor</a:t>
                </a:r>
                <a:r>
                  <a:rPr lang="zh-CN" altLang="zh-CN" sz="1600" b="1" dirty="0">
                    <a:latin typeface="+mj-ea"/>
                  </a:rPr>
                  <a:t>数量</a:t>
                </a:r>
                <a:r>
                  <a:rPr lang="zh-CN" altLang="en-US" sz="1600" b="1" dirty="0">
                    <a:latin typeface="+mj-ea"/>
                  </a:rPr>
                  <a:t>为</a:t>
                </a:r>
                <a:r>
                  <a:rPr lang="en-US" altLang="zh-CN" sz="1600" b="1" dirty="0">
                    <a:latin typeface="+mj-ea"/>
                  </a:rPr>
                  <a:t>3</a:t>
                </a:r>
                <a:r>
                  <a:rPr lang="zh-CN" altLang="zh-CN" sz="1600" b="1" dirty="0">
                    <a:latin typeface="+mj-ea"/>
                  </a:rPr>
                  <a:t>，因此每一层的输出为</a:t>
                </a:r>
                <a14:m>
                  <m:oMath xmlns:m="http://schemas.openxmlformats.org/officeDocument/2006/math">
                    <m:r>
                      <a:rPr lang="en-US" altLang="zh-CN" sz="1600" b="1">
                        <a:latin typeface="Cambria Math" panose="02040503050406030204" pitchFamily="18" charset="0"/>
                      </a:rPr>
                      <m:t>(80+5)×3=255</m:t>
                    </m:r>
                  </m:oMath>
                </a14:m>
                <a:r>
                  <a:rPr lang="zh-CN" altLang="zh-CN" sz="1600" b="1" dirty="0">
                    <a:latin typeface="+mj-ea"/>
                  </a:rPr>
                  <a:t>，再乘上特征图像的大小即为最终的输出。</a:t>
                </a:r>
              </a:p>
              <a:p>
                <a:pPr indent="304800" algn="just">
                  <a:lnSpc>
                    <a:spcPct val="130000"/>
                  </a:lnSpc>
                  <a:tabLst>
                    <a:tab pos="3067050" algn="l"/>
                  </a:tabLst>
                </a:pP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3C8CD86E-96AB-4071-B14F-23CB8D930AC6}"/>
                  </a:ext>
                </a:extLst>
              </p:cNvPr>
              <p:cNvSpPr txBox="1">
                <a:spLocks noRot="1" noChangeAspect="1" noMove="1" noResize="1" noEditPoints="1" noAdjustHandles="1" noChangeArrowheads="1" noChangeShapeType="1" noTextEdit="1"/>
              </p:cNvSpPr>
              <p:nvPr/>
            </p:nvSpPr>
            <p:spPr>
              <a:xfrm>
                <a:off x="7352332" y="2580416"/>
                <a:ext cx="4737551" cy="3335913"/>
              </a:xfrm>
              <a:prstGeom prst="rect">
                <a:avLst/>
              </a:prstGeom>
              <a:blipFill>
                <a:blip r:embed="rId7"/>
                <a:stretch>
                  <a:fillRect l="-644" r="-772"/>
                </a:stretch>
              </a:blipFill>
            </p:spPr>
            <p:txBody>
              <a:bodyPr/>
              <a:lstStyle/>
              <a:p>
                <a:r>
                  <a:rPr lang="zh-CN" altLang="en-US">
                    <a:noFill/>
                  </a:rPr>
                  <a:t> </a:t>
                </a:r>
              </a:p>
            </p:txBody>
          </p:sp>
        </mc:Fallback>
      </mc:AlternateContent>
      <p:sp>
        <p:nvSpPr>
          <p:cNvPr id="2" name="Rectangle 2">
            <a:extLst>
              <a:ext uri="{FF2B5EF4-FFF2-40B4-BE49-F238E27FC236}">
                <a16:creationId xmlns:a16="http://schemas.microsoft.com/office/drawing/2014/main" id="{DB6C89DD-6C34-431C-909F-35465C45A2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10">
            <a:extLst>
              <a:ext uri="{FF2B5EF4-FFF2-40B4-BE49-F238E27FC236}">
                <a16:creationId xmlns:a16="http://schemas.microsoft.com/office/drawing/2014/main" id="{196B0917-0EE4-4817-8911-70CA1B1F97AD}"/>
              </a:ext>
            </a:extLst>
          </p:cNvPr>
          <p:cNvSpPr/>
          <p:nvPr/>
        </p:nvSpPr>
        <p:spPr>
          <a:xfrm>
            <a:off x="1876420" y="204566"/>
            <a:ext cx="1563570" cy="464166"/>
          </a:xfrm>
          <a:prstGeom prst="rect">
            <a:avLst/>
          </a:prstGeom>
        </p:spPr>
        <p:txBody>
          <a:bodyPr wrap="none">
            <a:spAutoFit/>
          </a:bodyPr>
          <a:lstStyle/>
          <a:p>
            <a:pPr lvl="0" algn="just">
              <a:lnSpc>
                <a:spcPct val="150000"/>
              </a:lnSpc>
              <a:spcAft>
                <a:spcPts val="0"/>
              </a:spcAft>
            </a:pPr>
            <a:r>
              <a:rPr lang="en-US" altLang="zh-CN" sz="1800" b="1" kern="100" dirty="0">
                <a:latin typeface="+mj-ea"/>
                <a:ea typeface="+mj-ea"/>
                <a:cs typeface="Times New Roman" panose="02020603050405020304" pitchFamily="18" charset="0"/>
              </a:rPr>
              <a:t>YOLOv7</a:t>
            </a:r>
            <a:r>
              <a:rPr lang="zh-CN" altLang="en-US" sz="1800" b="1" kern="100" dirty="0">
                <a:latin typeface="+mj-ea"/>
                <a:ea typeface="+mj-ea"/>
                <a:cs typeface="Times New Roman" panose="02020603050405020304" pitchFamily="18" charset="0"/>
              </a:rPr>
              <a:t>模型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2" name="矩形: 圆角 21">
            <a:extLst>
              <a:ext uri="{FF2B5EF4-FFF2-40B4-BE49-F238E27FC236}">
                <a16:creationId xmlns:a16="http://schemas.microsoft.com/office/drawing/2014/main" id="{1EF30ED4-B368-4FEA-9571-E8C9F3C84986}"/>
              </a:ext>
            </a:extLst>
          </p:cNvPr>
          <p:cNvSpPr/>
          <p:nvPr/>
        </p:nvSpPr>
        <p:spPr>
          <a:xfrm>
            <a:off x="5333306" y="1194354"/>
            <a:ext cx="8032136"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5325B26E-5864-461D-B99D-DACEFAEA0B52}"/>
              </a:ext>
            </a:extLst>
          </p:cNvPr>
          <p:cNvSpPr/>
          <p:nvPr/>
        </p:nvSpPr>
        <p:spPr>
          <a:xfrm>
            <a:off x="7287350" y="1581308"/>
            <a:ext cx="7473068" cy="1679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FA48658C-1A23-4A03-94AD-A302EEBBE2A0}"/>
              </a:ext>
            </a:extLst>
          </p:cNvPr>
          <p:cNvPicPr>
            <a:picLocks noChangeAspect="1"/>
          </p:cNvPicPr>
          <p:nvPr/>
        </p:nvPicPr>
        <p:blipFill>
          <a:blip r:embed="rId8" cstate="print">
            <a:extLst>
              <a:ext uri="{BEBA8EAE-BF5A-486C-A8C5-ECC9F3942E4B}">
                <a14:imgProps xmlns:a14="http://schemas.microsoft.com/office/drawing/2010/main">
                  <a14:imgLayer r:embed="rId9">
                    <a14:imgEffect>
                      <a14:sharpenSoften amount="-3000"/>
                    </a14:imgEffect>
                    <a14:imgEffect>
                      <a14:saturation sat="78000"/>
                    </a14:imgEffect>
                    <a14:imgEffect>
                      <a14:brightnessContrast contrast="2000"/>
                    </a14:imgEffect>
                  </a14:imgLayer>
                </a14:imgProps>
              </a:ext>
              <a:ext uri="{28A0092B-C50C-407E-A947-70E740481C1C}">
                <a14:useLocalDpi xmlns:a14="http://schemas.microsoft.com/office/drawing/2010/main" val="0"/>
              </a:ext>
            </a:extLst>
          </a:blip>
          <a:stretch>
            <a:fillRect/>
          </a:stretch>
        </p:blipFill>
        <p:spPr>
          <a:xfrm>
            <a:off x="10015420" y="-459258"/>
            <a:ext cx="1809985" cy="2534617"/>
          </a:xfrm>
          <a:prstGeom prst="rect">
            <a:avLst/>
          </a:prstGeom>
          <a:effectLst>
            <a:outerShdw blurRad="50800" dist="1066800" dir="15840000" sx="1000" sy="1000" algn="ctr" rotWithShape="0">
              <a:srgbClr val="000000"/>
            </a:outerShdw>
          </a:effectLst>
        </p:spPr>
      </p:pic>
    </p:spTree>
    <p:custDataLst>
      <p:tags r:id="rId1"/>
    </p:custDataLst>
    <p:extLst>
      <p:ext uri="{BB962C8B-B14F-4D97-AF65-F5344CB8AC3E}">
        <p14:creationId xmlns:p14="http://schemas.microsoft.com/office/powerpoint/2010/main" val="3439118730"/>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1cfe325ac88af4cb1e315171a86c19382325f4f"/>
</p:tagLst>
</file>

<file path=ppt/tags/tag2.xml><?xml version="1.0" encoding="utf-8"?>
<p:tagLst xmlns:a="http://schemas.openxmlformats.org/drawingml/2006/main" xmlns:r="http://schemas.openxmlformats.org/officeDocument/2006/relationships" xmlns:p="http://schemas.openxmlformats.org/presentationml/2006/main">
  <p:tag name="ISLIDE.ICON" val="#152158;#180400;#401191;#372467;#181439;#180261;#147467;#56835;#33169;#82854;"/>
</p:tagLst>
</file>

<file path=ppt/tags/tag3.xml><?xml version="1.0" encoding="utf-8"?>
<p:tagLst xmlns:a="http://schemas.openxmlformats.org/drawingml/2006/main" xmlns:r="http://schemas.openxmlformats.org/officeDocument/2006/relationships" xmlns:p="http://schemas.openxmlformats.org/presentationml/2006/main">
  <p:tag name="ISLIDE.ICON" val="#152158;#180400;#401191;#372467;#181439;#180261;#147467;#56835;#33169;#82854;"/>
</p:tagLst>
</file>

<file path=ppt/tags/tag4.xml><?xml version="1.0" encoding="utf-8"?>
<p:tagLst xmlns:a="http://schemas.openxmlformats.org/drawingml/2006/main" xmlns:r="http://schemas.openxmlformats.org/officeDocument/2006/relationships" xmlns:p="http://schemas.openxmlformats.org/presentationml/2006/main">
  <p:tag name="ISLIDE.ICON" val="#152158;#180400;#401191;#372467;#181439;#180261;#147467;#56835;#33169;#82854;"/>
</p:tagLst>
</file>

<file path=ppt/tags/tag5.xml><?xml version="1.0" encoding="utf-8"?>
<p:tagLst xmlns:a="http://schemas.openxmlformats.org/drawingml/2006/main" xmlns:r="http://schemas.openxmlformats.org/officeDocument/2006/relationships" xmlns:p="http://schemas.openxmlformats.org/presentationml/2006/main">
  <p:tag name="ISLIDE.ICON" val="#152158;#180400;#401191;#372467;#181439;#180261;#147467;#56835;#33169;#82854;"/>
</p:tagLst>
</file>

<file path=ppt/theme/theme1.xml><?xml version="1.0" encoding="utf-8"?>
<a:theme xmlns:a="http://schemas.openxmlformats.org/drawingml/2006/main" name="Office 主题">
  <a:themeElements>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fontScheme name="Lizzysu-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0.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11.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2.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3.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4.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5.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6.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7.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8.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ppt/theme/themeOverride9.xml><?xml version="1.0" encoding="utf-8"?>
<a:themeOverride xmlns:a="http://schemas.openxmlformats.org/drawingml/2006/main">
  <a:clrScheme name="自定义 121">
    <a:dk1>
      <a:srgbClr val="1F1F1F"/>
    </a:dk1>
    <a:lt1>
      <a:srgbClr val="FFFFFF"/>
    </a:lt1>
    <a:dk2>
      <a:srgbClr val="454545"/>
    </a:dk2>
    <a:lt2>
      <a:srgbClr val="D8D8D8"/>
    </a:lt2>
    <a:accent1>
      <a:srgbClr val="9B1E11"/>
    </a:accent1>
    <a:accent2>
      <a:srgbClr val="736666"/>
    </a:accent2>
    <a:accent3>
      <a:srgbClr val="C1D842"/>
    </a:accent3>
    <a:accent4>
      <a:srgbClr val="4BACC6"/>
    </a:accent4>
    <a:accent5>
      <a:srgbClr val="F4CE3F"/>
    </a:accent5>
    <a:accent6>
      <a:srgbClr val="3F3F3F"/>
    </a:accent6>
    <a:hlink>
      <a:srgbClr val="222A35"/>
    </a:hlink>
    <a:folHlink>
      <a:srgbClr val="7F6000"/>
    </a:folHlink>
  </a:clrScheme>
</a:themeOverride>
</file>

<file path=docProps/app.xml><?xml version="1.0" encoding="utf-8"?>
<Properties xmlns="http://schemas.openxmlformats.org/officeDocument/2006/extended-properties" xmlns:vt="http://schemas.openxmlformats.org/officeDocument/2006/docPropsVTypes">
  <Template/>
  <TotalTime>15042</TotalTime>
  <Words>1489</Words>
  <Application>Microsoft Office PowerPoint</Application>
  <PresentationFormat>宽屏</PresentationFormat>
  <Paragraphs>122</Paragraphs>
  <Slides>22</Slides>
  <Notes>19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FontAwesome</vt:lpstr>
      <vt:lpstr>等线</vt:lpstr>
      <vt:lpstr>黑体</vt:lpstr>
      <vt:lpstr>华文新魏</vt:lpstr>
      <vt:lpstr>楷体</vt:lpstr>
      <vt:lpstr>微软雅黑</vt:lpstr>
      <vt:lpstr>叶根友唐楷简</vt:lpstr>
      <vt:lpstr>禹卫书法行书简体
</vt:lpstr>
      <vt:lpstr>Arial</vt:lpstr>
      <vt:lpstr>Arial Black</vt:lpstr>
      <vt:lpstr>Calibri</vt:lpstr>
      <vt:lpstr>Cambria Math</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ETERNITY</dc:creator>
  <cp:lastModifiedBy>张 智雄</cp:lastModifiedBy>
  <cp:revision>9</cp:revision>
  <dcterms:created xsi:type="dcterms:W3CDTF">2014-10-29T09:18:14Z</dcterms:created>
  <dcterms:modified xsi:type="dcterms:W3CDTF">2023-09-27T08:17:43Z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2023-09-08T15:57:53Z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e20c11f8-bc04-4916-8600-397a4fa28f05</vt:lpwstr>
  </property>
  <property fmtid="{D5CDD505-2E9C-101B-9397-08002B2CF9AE}" pid="7" name="MSIP_Label_defa4170-0d19-0005-0004-bc88714345d2_ActionId">
    <vt:lpwstr>1fa9b10b-7f70-45e4-b40d-a63f017f7c41</vt:lpwstr>
  </property>
  <property fmtid="{D5CDD505-2E9C-101B-9397-08002B2CF9AE}" pid="8" name="MSIP_Label_defa4170-0d19-0005-0004-bc88714345d2_ContentBits">
    <vt:lpwstr>0</vt:lpwstr>
  </property>
</Properties>
</file>